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58" r:id="rId5"/>
    <p:sldId id="259" r:id="rId6"/>
    <p:sldId id="479" r:id="rId7"/>
    <p:sldId id="376" r:id="rId8"/>
    <p:sldId id="460" r:id="rId9"/>
    <p:sldId id="461" r:id="rId10"/>
    <p:sldId id="516" r:id="rId11"/>
    <p:sldId id="513" r:id="rId12"/>
    <p:sldId id="411" r:id="rId13"/>
    <p:sldId id="431" r:id="rId14"/>
    <p:sldId id="511" r:id="rId15"/>
    <p:sldId id="512" r:id="rId16"/>
    <p:sldId id="515" r:id="rId17"/>
    <p:sldId id="514" r:id="rId18"/>
    <p:sldId id="517" r:id="rId19"/>
    <p:sldId id="518" r:id="rId20"/>
  </p:sldIdLst>
  <p:sldSz cx="24384000" cy="13716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 " id="{935c59d6-c4d0-4b14-aa53-4e21c8968966}">
          <p14:sldIdLst>
            <p14:sldId id="256"/>
            <p14:sldId id="257"/>
          </p14:sldIdLst>
        </p14:section>
        <p14:section name="Part 1" id="{64b2d0ec-6887-4878-9a47-b8d916c9b66f}">
          <p14:sldIdLst>
            <p14:sldId id="258"/>
            <p14:sldId id="259"/>
            <p14:sldId id="479"/>
          </p14:sldIdLst>
        </p14:section>
        <p14:section name="Part 2" id="{31bc9d14-ee34-494e-bfa0-93950dec3ee0}">
          <p14:sldIdLst>
            <p14:sldId id="376"/>
            <p14:sldId id="460"/>
            <p14:sldId id="461"/>
            <p14:sldId id="516"/>
            <p14:sldId id="513"/>
            <p14:sldId id="411"/>
          </p14:sldIdLst>
        </p14:section>
        <p14:section name="Part 3" id="{0493b2e1-8f28-42e9-b4e8-c8b0bf6de90f}">
          <p14:sldIdLst>
            <p14:sldId id="431"/>
            <p14:sldId id="511"/>
            <p14:sldId id="512"/>
            <p14:sldId id="515"/>
            <p14:sldId id="514"/>
            <p14:sldId id="517"/>
            <p14:sldId id="518"/>
          </p14:sldIdLst>
        </p14:section>
      </p14:sectionLst>
    </p:ext>
    <p:ext uri="{EFAFB233-063F-42B5-8137-9DF3F51BA10A}">
      <p15:sldGuideLst xmlns:p15="http://schemas.microsoft.com/office/powerpoint/2012/main">
        <p15:guide id="1" orient="horz" pos="2432" userDrawn="1">
          <p15:clr>
            <a:srgbClr val="A4A3A4"/>
          </p15:clr>
        </p15:guide>
        <p15:guide id="2" pos="30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turo" initials="A" lastIdx="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EEA68A"/>
    <a:srgbClr val="F0D7D6"/>
    <a:srgbClr val="B3B6B6"/>
    <a:srgbClr val="EB4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0" d="100"/>
          <a:sy n="100" d="100"/>
        </p:scale>
        <p:origin x="-252" y="-84"/>
      </p:cViewPr>
      <p:guideLst>
        <p:guide orient="horz" pos="2432"/>
        <p:guide pos="30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50.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A9EFD02-0041-2D41-A317-6FA2971E2384}" type="doc">
      <dgm:prSet loTypeId="" loCatId="" qsTypeId="urn:microsoft.com/office/officeart/2005/8/quickstyle/simple5" qsCatId="simple" csTypeId="urn:microsoft.com/office/officeart/2005/8/colors/accent2_1" csCatId="accent2" phldr="1"/>
      <dgm:spPr/>
    </dgm:pt>
    <dgm:pt modelId="{2C156A27-9D01-EE41-A3E4-EE5A81CFA31C}">
      <dgm:prSet phldrT="[文本]" phldr="0" custT="1"/>
      <dgm:spPr/>
      <dgm:t>
        <a:bodyPr vert="horz" wrap="square"/>
        <a:p>
          <a:pPr algn="l">
            <a:lnSpc>
              <a:spcPct val="100000"/>
            </a:lnSpc>
            <a:spcBef>
              <a:spcPct val="0"/>
            </a:spcBef>
            <a:spcAft>
              <a:spcPct val="35000"/>
            </a:spcAft>
          </a:pPr>
          <a:r>
            <a:rPr lang="en-US" altLang="zh-CN" sz="4400" b="1" dirty="0">
              <a:latin typeface="Calibri Light" panose="020F0302020204030204" charset="0"/>
              <a:cs typeface="Calibri Light" panose="020F0302020204030204" charset="0"/>
              <a:sym typeface="Century Gothic" panose="020B0502020202020204"/>
            </a:rPr>
            <a:t>COMPANY PROFILE </a:t>
          </a:r>
          <a:endParaRPr lang="en-US" altLang="zh-CN" sz="4400" b="1" dirty="0">
            <a:latin typeface="Calibri Light" panose="020F0302020204030204" charset="0"/>
            <a:cs typeface="Calibri Light" panose="020F0302020204030204" charset="0"/>
            <a:sym typeface="Century Gothic" panose="020B0502020202020204"/>
          </a:endParaRPr>
        </a:p>
      </dgm:t>
    </dgm:pt>
    <dgm:pt modelId="{B87DF44D-DA29-D642-8799-A6B9D61FB488}" cxnId="{E62A73B0-3593-4512-B28D-9E48582FEF6D}" type="parTrans">
      <dgm:prSet/>
      <dgm:spPr/>
      <dgm:t>
        <a:bodyPr/>
        <a:lstStyle/>
        <a:p>
          <a:pPr algn="l"/>
          <a:endParaRPr lang="zh-CN" altLang="en-US" sz="2800"/>
        </a:p>
      </dgm:t>
    </dgm:pt>
    <dgm:pt modelId="{5BF49FCC-D56A-014B-B997-F53A24FB09B6}" cxnId="{E62A73B0-3593-4512-B28D-9E48582FEF6D}" type="sibTrans">
      <dgm:prSet/>
      <dgm:spPr/>
      <dgm:t>
        <a:bodyPr/>
        <a:lstStyle/>
        <a:p>
          <a:pPr algn="l"/>
          <a:endParaRPr lang="zh-CN" altLang="en-US" sz="2800"/>
        </a:p>
      </dgm:t>
    </dgm:pt>
    <dgm:pt modelId="{355BB6D2-013B-844E-A1BC-FB5C9E315894}">
      <dgm:prSet phldrT="[文本]" phldr="0" custT="1"/>
      <dgm:spPr/>
      <dgm:t>
        <a:bodyPr vert="horz" wrap="square"/>
        <a:p>
          <a:pPr algn="l">
            <a:lnSpc>
              <a:spcPct val="100000"/>
            </a:lnSpc>
            <a:spcBef>
              <a:spcPct val="0"/>
            </a:spcBef>
            <a:spcAft>
              <a:spcPct val="35000"/>
            </a:spcAft>
          </a:pPr>
          <a:r>
            <a:rPr lang="en-US" altLang="zh-CN" sz="4400" b="1" dirty="0">
              <a:latin typeface="Calibri Light" panose="020F0302020204030204" charset="0"/>
              <a:cs typeface="Calibri Light" panose="020F0302020204030204" charset="0"/>
              <a:sym typeface="Century Gothic" panose="020B0502020202020204"/>
            </a:rPr>
            <a:t>IDE200 V2.0 </a:t>
          </a:r>
          <a:r>
            <a:rPr lang="en-US" altLang="zh-CN" sz="4400" b="1" dirty="0">
              <a:latin typeface="Calibri Light" panose="020F0302020204030204" charset="0"/>
              <a:cs typeface="Calibri Light" panose="020F0302020204030204" charset="0"/>
              <a:sym typeface="Century Gothic" panose="020B0502020202020204"/>
            </a:rPr>
            <a:t/>
          </a:r>
          <a:endParaRPr lang="en-US" altLang="zh-CN" sz="4400" b="1" dirty="0">
            <a:latin typeface="Calibri Light" panose="020F0302020204030204" charset="0"/>
            <a:cs typeface="Calibri Light" panose="020F0302020204030204" charset="0"/>
            <a:sym typeface="Century Gothic" panose="020B0502020202020204"/>
          </a:endParaRPr>
        </a:p>
      </dgm:t>
    </dgm:pt>
    <dgm:pt modelId="{41713BAB-2C29-044B-9D6F-F8EA502D2F69}" cxnId="{7141259B-824A-4A23-BEDE-BFAF11FAADC0}" type="parTrans">
      <dgm:prSet/>
      <dgm:spPr/>
      <dgm:t>
        <a:bodyPr/>
        <a:lstStyle/>
        <a:p>
          <a:pPr algn="l"/>
          <a:endParaRPr lang="zh-CN" altLang="en-US" sz="2800"/>
        </a:p>
      </dgm:t>
    </dgm:pt>
    <dgm:pt modelId="{E3591795-722A-6C40-8602-4632B71AE930}" cxnId="{7141259B-824A-4A23-BEDE-BFAF11FAADC0}" type="sibTrans">
      <dgm:prSet/>
      <dgm:spPr/>
      <dgm:t>
        <a:bodyPr/>
        <a:lstStyle/>
        <a:p>
          <a:pPr algn="l"/>
          <a:endParaRPr lang="zh-CN" altLang="en-US" sz="2800"/>
        </a:p>
      </dgm:t>
    </dgm:pt>
    <dgm:pt modelId="{5EEC9BF4-2868-6F4E-81ED-E3EE27E65100}">
      <dgm:prSet phldrT="[文本]" phldr="0" custT="1"/>
      <dgm:spPr/>
      <dgm:t>
        <a:bodyPr vert="horz" wrap="square"/>
        <a:p>
          <a:pPr algn="l">
            <a:lnSpc>
              <a:spcPct val="100000"/>
            </a:lnSpc>
            <a:spcBef>
              <a:spcPct val="0"/>
            </a:spcBef>
            <a:spcAft>
              <a:spcPct val="35000"/>
            </a:spcAft>
          </a:pPr>
          <a:r>
            <a:rPr lang="en-US" altLang="zh-CN" sz="4400" b="1" dirty="0">
              <a:latin typeface="Calibri Light" panose="020F0302020204030204" charset="0"/>
              <a:cs typeface="Calibri Light" panose="020F0302020204030204" charset="0"/>
              <a:sym typeface="Century Gothic" panose="020B0502020202020204"/>
            </a:rPr>
            <a:t>IDE200 V3.0 (For Vietnam market) </a:t>
          </a:r>
          <a:r>
            <a:rPr lang="en-US" altLang="zh-CN" sz="4400" b="1" dirty="0">
              <a:latin typeface="Calibri Light" panose="020F0302020204030204" charset="0"/>
              <a:cs typeface="Calibri Light" panose="020F0302020204030204" charset="0"/>
              <a:sym typeface="Century Gothic" panose="020B0502020202020204"/>
            </a:rPr>
            <a:t/>
          </a:r>
          <a:endParaRPr lang="en-US" altLang="zh-CN" sz="4400" b="1" dirty="0">
            <a:latin typeface="Calibri Light" panose="020F0302020204030204" charset="0"/>
            <a:cs typeface="Calibri Light" panose="020F0302020204030204" charset="0"/>
            <a:sym typeface="Century Gothic" panose="020B0502020202020204"/>
          </a:endParaRPr>
        </a:p>
      </dgm:t>
    </dgm:pt>
    <dgm:pt modelId="{1845B769-6834-1F49-8A0D-3FF1265A37B0}" cxnId="{AE0284FA-4619-422D-9C11-705DE26655CB}" type="parTrans">
      <dgm:prSet/>
      <dgm:spPr/>
      <dgm:t>
        <a:bodyPr/>
        <a:lstStyle/>
        <a:p>
          <a:pPr algn="l"/>
          <a:endParaRPr lang="zh-CN" altLang="en-US" sz="2800"/>
        </a:p>
      </dgm:t>
    </dgm:pt>
    <dgm:pt modelId="{B431AEC5-024F-6C48-BCF6-19CA236C93F7}" cxnId="{AE0284FA-4619-422D-9C11-705DE26655CB}" type="sibTrans">
      <dgm:prSet/>
      <dgm:spPr/>
      <dgm:t>
        <a:bodyPr/>
        <a:lstStyle/>
        <a:p>
          <a:pPr algn="l"/>
          <a:endParaRPr lang="zh-CN" altLang="en-US" sz="2800"/>
        </a:p>
      </dgm:t>
    </dgm:pt>
    <dgm:pt modelId="{A0619DA0-9FA4-A14A-93AA-BA30A78CCE66}" type="pres">
      <dgm:prSet presAssocID="{1A9EFD02-0041-2D41-A317-6FA2971E2384}" presName="linearFlow" presStyleCnt="0">
        <dgm:presLayoutVars>
          <dgm:dir/>
          <dgm:resizeHandles val="exact"/>
        </dgm:presLayoutVars>
      </dgm:prSet>
      <dgm:spPr/>
    </dgm:pt>
    <dgm:pt modelId="{8BB7A784-89D1-A240-BCD4-EAB306918B90}" type="pres">
      <dgm:prSet presAssocID="{2C156A27-9D01-EE41-A3E4-EE5A81CFA31C}" presName="composite" presStyleCnt="0"/>
      <dgm:spPr/>
    </dgm:pt>
    <dgm:pt modelId="{CB815775-A63C-0E46-9768-4F5B7890F38F}" type="pres">
      <dgm:prSet presAssocID="{2C156A27-9D01-EE41-A3E4-EE5A81CFA31C}" presName="imgShp" presStyleLbl="fgImgPlace1" presStyleIdx="0" presStyleCnt="3"/>
      <dgm:spPr>
        <a:blipFill>
          <a:blip xmlns:r="http://schemas.openxmlformats.org/officeDocument/2006/relationships" r:embed="rId1"/>
          <a:stretch>
            <a:fillRect/>
          </a:stretch>
        </a:blipFill>
      </dgm:spPr>
    </dgm:pt>
    <dgm:pt modelId="{E7D03854-8AC5-2E42-AA00-98C6D91B8881}" type="pres">
      <dgm:prSet presAssocID="{2C156A27-9D01-EE41-A3E4-EE5A81CFA31C}" presName="txShp" presStyleLbl="node1" presStyleIdx="0" presStyleCnt="3">
        <dgm:presLayoutVars>
          <dgm:bulletEnabled val="1"/>
        </dgm:presLayoutVars>
      </dgm:prSet>
      <dgm:spPr/>
      <dgm:t>
        <a:bodyPr/>
        <a:lstStyle/>
        <a:p>
          <a:endParaRPr lang="zh-CN" altLang="en-US"/>
        </a:p>
      </dgm:t>
    </dgm:pt>
    <dgm:pt modelId="{ED5C81FA-E701-E64D-A8ED-7BFA079EAD71}" type="pres">
      <dgm:prSet presAssocID="{5BF49FCC-D56A-014B-B997-F53A24FB09B6}" presName="spacing" presStyleCnt="0"/>
      <dgm:spPr/>
    </dgm:pt>
    <dgm:pt modelId="{1B5D5C06-1231-B048-8DC5-E99CE55DD8BB}" type="pres">
      <dgm:prSet presAssocID="{355BB6D2-013B-844E-A1BC-FB5C9E315894}" presName="composite" presStyleCnt="0"/>
      <dgm:spPr/>
    </dgm:pt>
    <dgm:pt modelId="{AB15EE4C-BFAC-CF4F-8D13-545B686F0C74}" type="pres">
      <dgm:prSet presAssocID="{355BB6D2-013B-844E-A1BC-FB5C9E315894}" presName="imgShp" presStyleLbl="fgImgPlace1" presStyleIdx="1" presStyleCnt="3"/>
      <dgm:spPr>
        <a:blipFill>
          <a:blip xmlns:r="http://schemas.openxmlformats.org/officeDocument/2006/relationships" r:embed="rId1"/>
          <a:stretch>
            <a:fillRect/>
          </a:stretch>
        </a:blipFill>
      </dgm:spPr>
    </dgm:pt>
    <dgm:pt modelId="{5055760E-F29E-8E4A-A169-E9AF068FC5E7}" type="pres">
      <dgm:prSet presAssocID="{355BB6D2-013B-844E-A1BC-FB5C9E315894}" presName="txShp" presStyleLbl="node1" presStyleIdx="1" presStyleCnt="3">
        <dgm:presLayoutVars>
          <dgm:bulletEnabled val="1"/>
        </dgm:presLayoutVars>
      </dgm:prSet>
      <dgm:spPr/>
      <dgm:t>
        <a:bodyPr/>
        <a:lstStyle/>
        <a:p>
          <a:endParaRPr lang="zh-CN" altLang="en-US"/>
        </a:p>
      </dgm:t>
    </dgm:pt>
    <dgm:pt modelId="{D07BDCDA-AF4B-AC45-BF9F-C2D23821180D}" type="pres">
      <dgm:prSet presAssocID="{E3591795-722A-6C40-8602-4632B71AE930}" presName="spacing" presStyleCnt="0"/>
      <dgm:spPr/>
    </dgm:pt>
    <dgm:pt modelId="{285D4712-170A-3647-9D44-1C94AB66A6DE}" type="pres">
      <dgm:prSet presAssocID="{5EEC9BF4-2868-6F4E-81ED-E3EE27E65100}" presName="composite" presStyleCnt="0"/>
      <dgm:spPr/>
    </dgm:pt>
    <dgm:pt modelId="{3228B6BF-F958-5E47-BD80-A5F08F4051AB}" type="pres">
      <dgm:prSet presAssocID="{5EEC9BF4-2868-6F4E-81ED-E3EE27E65100}" presName="imgShp" presStyleLbl="fgImgPlace1" presStyleIdx="2" presStyleCnt="3"/>
      <dgm:spPr>
        <a:blipFill>
          <a:blip xmlns:r="http://schemas.openxmlformats.org/officeDocument/2006/relationships" r:embed="rId1"/>
          <a:stretch>
            <a:fillRect/>
          </a:stretch>
        </a:blipFill>
      </dgm:spPr>
      <dgm:t>
        <a:bodyPr/>
        <a:lstStyle/>
        <a:p>
          <a:endParaRPr lang="zh-CN" altLang="en-US"/>
        </a:p>
      </dgm:t>
    </dgm:pt>
    <dgm:pt modelId="{A4FD7BE8-9683-3048-90B8-26B5BCE86B87}" type="pres">
      <dgm:prSet presAssocID="{5EEC9BF4-2868-6F4E-81ED-E3EE27E65100}" presName="txShp" presStyleLbl="node1" presStyleIdx="2" presStyleCnt="3" custLinFactNeighborX="282">
        <dgm:presLayoutVars>
          <dgm:bulletEnabled val="1"/>
        </dgm:presLayoutVars>
      </dgm:prSet>
      <dgm:spPr/>
      <dgm:t>
        <a:bodyPr/>
        <a:lstStyle/>
        <a:p>
          <a:endParaRPr lang="zh-CN" altLang="en-US"/>
        </a:p>
      </dgm:t>
    </dgm:pt>
  </dgm:ptLst>
  <dgm:cxnLst>
    <dgm:cxn modelId="{E62A73B0-3593-4512-B28D-9E48582FEF6D}" srcId="{1A9EFD02-0041-2D41-A317-6FA2971E2384}" destId="{2C156A27-9D01-EE41-A3E4-EE5A81CFA31C}" srcOrd="0" destOrd="0" parTransId="{B87DF44D-DA29-D642-8799-A6B9D61FB488}" sibTransId="{5BF49FCC-D56A-014B-B997-F53A24FB09B6}"/>
    <dgm:cxn modelId="{7141259B-824A-4A23-BEDE-BFAF11FAADC0}" srcId="{1A9EFD02-0041-2D41-A317-6FA2971E2384}" destId="{355BB6D2-013B-844E-A1BC-FB5C9E315894}" srcOrd="1" destOrd="0" parTransId="{41713BAB-2C29-044B-9D6F-F8EA502D2F69}" sibTransId="{E3591795-722A-6C40-8602-4632B71AE930}"/>
    <dgm:cxn modelId="{AE0284FA-4619-422D-9C11-705DE26655CB}" srcId="{1A9EFD02-0041-2D41-A317-6FA2971E2384}" destId="{5EEC9BF4-2868-6F4E-81ED-E3EE27E65100}" srcOrd="2" destOrd="0" parTransId="{1845B769-6834-1F49-8A0D-3FF1265A37B0}" sibTransId="{B431AEC5-024F-6C48-BCF6-19CA236C93F7}"/>
    <dgm:cxn modelId="{00E64319-AB67-45F3-B185-ED0FACCAD2B7}" type="presOf" srcId="{1A9EFD02-0041-2D41-A317-6FA2971E2384}" destId="{A0619DA0-9FA4-A14A-93AA-BA30A78CCE66}" srcOrd="0" destOrd="0" presId="urn:microsoft.com/office/officeart/2005/8/layout/vList3"/>
    <dgm:cxn modelId="{0071615B-C17E-4CD1-8131-1C27A10339EF}" type="presParOf" srcId="{A0619DA0-9FA4-A14A-93AA-BA30A78CCE66}" destId="{8BB7A784-89D1-A240-BCD4-EAB306918B90}" srcOrd="0" destOrd="0" presId="urn:microsoft.com/office/officeart/2005/8/layout/vList3"/>
    <dgm:cxn modelId="{27702141-F678-4F5B-9E6B-83ED1D550501}" type="presParOf" srcId="{8BB7A784-89D1-A240-BCD4-EAB306918B90}" destId="{CB815775-A63C-0E46-9768-4F5B7890F38F}" srcOrd="0" destOrd="0" presId="urn:microsoft.com/office/officeart/2005/8/layout/vList3"/>
    <dgm:cxn modelId="{07AD991F-3A68-488B-BF50-1CBDFBC6C21E}" type="presParOf" srcId="{8BB7A784-89D1-A240-BCD4-EAB306918B90}" destId="{E7D03854-8AC5-2E42-AA00-98C6D91B8881}" srcOrd="1" destOrd="0" presId="urn:microsoft.com/office/officeart/2005/8/layout/vList3"/>
    <dgm:cxn modelId="{F0BA88DE-7EAD-4B2F-A7AE-A7CBBCAF1193}" type="presOf" srcId="{2C156A27-9D01-EE41-A3E4-EE5A81CFA31C}" destId="{E7D03854-8AC5-2E42-AA00-98C6D91B8881}" srcOrd="0" destOrd="0" presId="urn:microsoft.com/office/officeart/2005/8/layout/vList3"/>
    <dgm:cxn modelId="{430CFC7E-C47A-42C9-BEA7-69DDD08C8284}" type="presParOf" srcId="{A0619DA0-9FA4-A14A-93AA-BA30A78CCE66}" destId="{ED5C81FA-E701-E64D-A8ED-7BFA079EAD71}" srcOrd="1" destOrd="0" presId="urn:microsoft.com/office/officeart/2005/8/layout/vList3"/>
    <dgm:cxn modelId="{0534DFAB-8E76-4649-AA5E-232686454D0B}" type="presOf" srcId="{5BF49FCC-D56A-014B-B997-F53A24FB09B6}" destId="{ED5C81FA-E701-E64D-A8ED-7BFA079EAD71}" srcOrd="0" destOrd="0" presId="urn:microsoft.com/office/officeart/2005/8/layout/vList3"/>
    <dgm:cxn modelId="{24392884-5ACC-4FAD-BB4D-4924C15673EF}" type="presParOf" srcId="{A0619DA0-9FA4-A14A-93AA-BA30A78CCE66}" destId="{1B5D5C06-1231-B048-8DC5-E99CE55DD8BB}" srcOrd="2" destOrd="0" presId="urn:microsoft.com/office/officeart/2005/8/layout/vList3"/>
    <dgm:cxn modelId="{DF6160C3-2AB5-4917-8463-27ED69D2176C}" type="presParOf" srcId="{1B5D5C06-1231-B048-8DC5-E99CE55DD8BB}" destId="{AB15EE4C-BFAC-CF4F-8D13-545B686F0C74}" srcOrd="0" destOrd="2" presId="urn:microsoft.com/office/officeart/2005/8/layout/vList3"/>
    <dgm:cxn modelId="{6E9B08F3-056F-413A-8BD8-9407693CAE91}" type="presParOf" srcId="{1B5D5C06-1231-B048-8DC5-E99CE55DD8BB}" destId="{5055760E-F29E-8E4A-A169-E9AF068FC5E7}" srcOrd="1" destOrd="2" presId="urn:microsoft.com/office/officeart/2005/8/layout/vList3"/>
    <dgm:cxn modelId="{AC024496-7DFA-4469-85C5-6658E152DD36}" type="presOf" srcId="{355BB6D2-013B-844E-A1BC-FB5C9E315894}" destId="{5055760E-F29E-8E4A-A169-E9AF068FC5E7}" srcOrd="0" destOrd="0" presId="urn:microsoft.com/office/officeart/2005/8/layout/vList3"/>
    <dgm:cxn modelId="{CBC49E82-6FD1-4293-803D-BBC79032413B}" type="presParOf" srcId="{A0619DA0-9FA4-A14A-93AA-BA30A78CCE66}" destId="{D07BDCDA-AF4B-AC45-BF9F-C2D23821180D}" srcOrd="3" destOrd="0" presId="urn:microsoft.com/office/officeart/2005/8/layout/vList3"/>
    <dgm:cxn modelId="{48E215F1-708E-471F-B799-BCBD68A339EF}" type="presOf" srcId="{E3591795-722A-6C40-8602-4632B71AE930}" destId="{D07BDCDA-AF4B-AC45-BF9F-C2D23821180D}" srcOrd="0" destOrd="0" presId="urn:microsoft.com/office/officeart/2005/8/layout/vList3"/>
    <dgm:cxn modelId="{AD713154-0140-41E1-AA50-699A0D3C0E0F}" type="presParOf" srcId="{A0619DA0-9FA4-A14A-93AA-BA30A78CCE66}" destId="{285D4712-170A-3647-9D44-1C94AB66A6DE}" srcOrd="4" destOrd="0" presId="urn:microsoft.com/office/officeart/2005/8/layout/vList3"/>
    <dgm:cxn modelId="{4A921EA1-BC22-409D-A0E4-D5514BE9AF35}" type="presParOf" srcId="{285D4712-170A-3647-9D44-1C94AB66A6DE}" destId="{3228B6BF-F958-5E47-BD80-A5F08F4051AB}" srcOrd="0" destOrd="4" presId="urn:microsoft.com/office/officeart/2005/8/layout/vList3"/>
    <dgm:cxn modelId="{A0D8A993-7ADB-4E0D-A76D-B899D91D2C40}" type="presParOf" srcId="{285D4712-170A-3647-9D44-1C94AB66A6DE}" destId="{A4FD7BE8-9683-3048-90B8-26B5BCE86B87}" srcOrd="1" destOrd="4" presId="urn:microsoft.com/office/officeart/2005/8/layout/vList3"/>
    <dgm:cxn modelId="{347DA503-9CA9-4AA7-88B7-00A140237A66}" type="presOf" srcId="{5EEC9BF4-2868-6F4E-81ED-E3EE27E65100}" destId="{A4FD7BE8-9683-3048-90B8-26B5BCE86B87}" srcOrd="0"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4050645" cy="6253480"/>
        <a:chOff x="0" y="0"/>
        <a:chExt cx="14050645" cy="6253480"/>
      </a:xfrm>
    </dsp:grpSpPr>
    <dsp:sp modelId="{E7D03854-8AC5-2E42-AA00-98C6D91B8881}">
      <dsp:nvSpPr>
        <dsp:cNvPr id="4" name="五边形 3"/>
        <dsp:cNvSpPr/>
      </dsp:nvSpPr>
      <dsp:spPr bwMode="white">
        <a:xfrm rot="10800000">
          <a:off x="2800160" y="0"/>
          <a:ext cx="9343679" cy="1786709"/>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787888" tIns="167640" rIns="312928" bIns="167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4400" b="1" dirty="0">
              <a:solidFill>
                <a:schemeClr val="dk1"/>
              </a:solidFill>
              <a:latin typeface="Calibri Light" panose="020F0302020204030204" charset="0"/>
              <a:cs typeface="Calibri Light" panose="020F0302020204030204" charset="0"/>
              <a:sym typeface="Century Gothic" panose="020B0502020202020204"/>
            </a:rPr>
            <a:t>COMPANY PROFILE </a:t>
          </a:r>
          <a:endParaRPr lang="en-US" altLang="zh-CN" sz="4400" b="1" dirty="0">
            <a:solidFill>
              <a:schemeClr val="dk1"/>
            </a:solidFill>
            <a:latin typeface="Calibri Light" panose="020F0302020204030204" charset="0"/>
            <a:cs typeface="Calibri Light" panose="020F0302020204030204" charset="0"/>
            <a:sym typeface="Century Gothic" panose="020B0502020202020204"/>
          </a:endParaRPr>
        </a:p>
      </dsp:txBody>
      <dsp:txXfrm rot="10800000">
        <a:off x="2800160" y="0"/>
        <a:ext cx="9343679" cy="1786709"/>
      </dsp:txXfrm>
    </dsp:sp>
    <dsp:sp modelId="{CB815775-A63C-0E46-9768-4F5B7890F38F}">
      <dsp:nvSpPr>
        <dsp:cNvPr id="3" name="椭圆 2"/>
        <dsp:cNvSpPr/>
      </dsp:nvSpPr>
      <dsp:spPr bwMode="white">
        <a:xfrm>
          <a:off x="1906806" y="0"/>
          <a:ext cx="1786709" cy="1786709"/>
        </a:xfrm>
        <a:prstGeom prst="ellipse">
          <a:avLst/>
        </a:prstGeom>
        <a:blipFill>
          <a:blip r:embed="rId1"/>
          <a:stretch>
            <a:fillRect/>
          </a:stretch>
        </a:blipFill>
      </dsp:spPr>
      <dsp:style>
        <a:lnRef idx="0">
          <a:schemeClr val="accent2">
            <a:shade val="80000"/>
          </a:schemeClr>
        </a:lnRef>
        <a:fillRef idx="1">
          <a:schemeClr val="accent2">
            <a:tint val="40000"/>
          </a:schemeClr>
        </a:fillRef>
        <a:effectRef idx="3">
          <a:scrgbClr r="0" g="0" b="0"/>
        </a:effectRef>
        <a:fontRef idx="minor"/>
      </dsp:style>
      <dsp:txXfrm>
        <a:off x="1906806" y="0"/>
        <a:ext cx="1786709" cy="1786709"/>
      </dsp:txXfrm>
    </dsp:sp>
    <dsp:sp modelId="{5055760E-F29E-8E4A-A169-E9AF068FC5E7}">
      <dsp:nvSpPr>
        <dsp:cNvPr id="6" name="五边形 5"/>
        <dsp:cNvSpPr/>
      </dsp:nvSpPr>
      <dsp:spPr bwMode="white">
        <a:xfrm rot="10800000">
          <a:off x="2800160" y="2233386"/>
          <a:ext cx="9343679" cy="1786709"/>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787888" tIns="167640" rIns="312928" bIns="167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4400" b="1" dirty="0">
              <a:solidFill>
                <a:schemeClr val="dk1"/>
              </a:solidFill>
              <a:latin typeface="Calibri Light" panose="020F0302020204030204" charset="0"/>
              <a:cs typeface="Calibri Light" panose="020F0302020204030204" charset="0"/>
              <a:sym typeface="Century Gothic" panose="020B0502020202020204"/>
            </a:rPr>
            <a:t>IDE200 V2.0 </a:t>
          </a:r>
          <a:endParaRPr lang="en-US" altLang="zh-CN" sz="4400" b="1" dirty="0">
            <a:solidFill>
              <a:schemeClr val="dk1"/>
            </a:solidFill>
            <a:latin typeface="Calibri Light" panose="020F0302020204030204" charset="0"/>
            <a:cs typeface="Calibri Light" panose="020F0302020204030204" charset="0"/>
            <a:sym typeface="Century Gothic" panose="020B0502020202020204"/>
          </a:endParaRPr>
        </a:p>
      </dsp:txBody>
      <dsp:txXfrm rot="10800000">
        <a:off x="2800160" y="2233386"/>
        <a:ext cx="9343679" cy="1786709"/>
      </dsp:txXfrm>
    </dsp:sp>
    <dsp:sp modelId="{AB15EE4C-BFAC-CF4F-8D13-545B686F0C74}">
      <dsp:nvSpPr>
        <dsp:cNvPr id="5" name="椭圆 4"/>
        <dsp:cNvSpPr/>
      </dsp:nvSpPr>
      <dsp:spPr bwMode="white">
        <a:xfrm>
          <a:off x="1906806" y="2233386"/>
          <a:ext cx="1786709" cy="1786709"/>
        </a:xfrm>
        <a:prstGeom prst="ellipse">
          <a:avLst/>
        </a:prstGeom>
        <a:blipFill>
          <a:blip r:embed="rId1"/>
          <a:stretch>
            <a:fillRect/>
          </a:stretch>
        </a:blipFill>
      </dsp:spPr>
      <dsp:style>
        <a:lnRef idx="0">
          <a:schemeClr val="accent2">
            <a:shade val="80000"/>
          </a:schemeClr>
        </a:lnRef>
        <a:fillRef idx="1">
          <a:schemeClr val="accent2">
            <a:tint val="40000"/>
          </a:schemeClr>
        </a:fillRef>
        <a:effectRef idx="3">
          <a:scrgbClr r="0" g="0" b="0"/>
        </a:effectRef>
        <a:fontRef idx="minor"/>
      </dsp:style>
      <dsp:txXfrm>
        <a:off x="1906806" y="2233386"/>
        <a:ext cx="1786709" cy="1786709"/>
      </dsp:txXfrm>
    </dsp:sp>
    <dsp:sp modelId="{A4FD7BE8-9683-3048-90B8-26B5BCE86B87}">
      <dsp:nvSpPr>
        <dsp:cNvPr id="8" name="五边形 7"/>
        <dsp:cNvSpPr/>
      </dsp:nvSpPr>
      <dsp:spPr bwMode="white">
        <a:xfrm rot="10800000">
          <a:off x="2826509" y="4466771"/>
          <a:ext cx="9343679" cy="1786709"/>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787888" tIns="167640" rIns="312928" bIns="1676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l">
            <a:lnSpc>
              <a:spcPct val="100000"/>
            </a:lnSpc>
            <a:spcBef>
              <a:spcPct val="0"/>
            </a:spcBef>
            <a:spcAft>
              <a:spcPct val="35000"/>
            </a:spcAft>
          </a:pPr>
          <a:r>
            <a:rPr lang="en-US" altLang="zh-CN" sz="4400" b="1" dirty="0">
              <a:solidFill>
                <a:schemeClr val="dk1"/>
              </a:solidFill>
              <a:latin typeface="Calibri Light" panose="020F0302020204030204" charset="0"/>
              <a:cs typeface="Calibri Light" panose="020F0302020204030204" charset="0"/>
              <a:sym typeface="Century Gothic" panose="020B0502020202020204"/>
            </a:rPr>
            <a:t>IDE200 V3.0 (For Vietnam market) </a:t>
          </a:r>
          <a:endParaRPr lang="en-US" altLang="zh-CN" sz="4400" b="1" dirty="0">
            <a:solidFill>
              <a:schemeClr val="dk1"/>
            </a:solidFill>
            <a:latin typeface="Calibri Light" panose="020F0302020204030204" charset="0"/>
            <a:cs typeface="Calibri Light" panose="020F0302020204030204" charset="0"/>
            <a:sym typeface="Century Gothic" panose="020B0502020202020204"/>
          </a:endParaRPr>
        </a:p>
      </dsp:txBody>
      <dsp:txXfrm rot="10800000">
        <a:off x="2826509" y="4466771"/>
        <a:ext cx="9343679" cy="1786709"/>
      </dsp:txXfrm>
    </dsp:sp>
    <dsp:sp modelId="{3228B6BF-F958-5E47-BD80-A5F08F4051AB}">
      <dsp:nvSpPr>
        <dsp:cNvPr id="7" name="椭圆 6"/>
        <dsp:cNvSpPr/>
      </dsp:nvSpPr>
      <dsp:spPr bwMode="white">
        <a:xfrm>
          <a:off x="1906806" y="4466771"/>
          <a:ext cx="1786709" cy="1786709"/>
        </a:xfrm>
        <a:prstGeom prst="ellipse">
          <a:avLst/>
        </a:prstGeom>
        <a:blipFill>
          <a:blip r:embed="rId1"/>
          <a:stretch>
            <a:fillRect/>
          </a:stretch>
        </a:blipFill>
      </dsp:spPr>
      <dsp:style>
        <a:lnRef idx="0">
          <a:schemeClr val="accent2">
            <a:shade val="80000"/>
          </a:schemeClr>
        </a:lnRef>
        <a:fillRef idx="1">
          <a:schemeClr val="accent2">
            <a:tint val="40000"/>
          </a:schemeClr>
        </a:fillRef>
        <a:effectRef idx="3">
          <a:scrgbClr r="0" g="0" b="0"/>
        </a:effectRef>
        <a:fontRef idx="minor"/>
      </dsp:style>
      <dsp:txXfrm>
        <a:off x="1906806" y="4466771"/>
        <a:ext cx="1786709" cy="178670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0571044" y="103116"/>
            <a:ext cx="3241914" cy="1046440"/>
          </a:xfrm>
          <a:prstGeom prst="rect">
            <a:avLst/>
          </a:prstGeom>
        </p:spPr>
        <p:txBody>
          <a:bodyPr wrap="none" anchor="ctr" anchorCtr="0">
            <a:spAutoFit/>
          </a:bodyPr>
          <a:lstStyle>
            <a:lvl1pPr algn="ctr">
              <a:lnSpc>
                <a:spcPct val="100000"/>
              </a:lnSpc>
              <a:defRPr sz="5600">
                <a:solidFill>
                  <a:schemeClr val="accent1"/>
                </a:solidFill>
              </a:defRPr>
            </a:lvl1pPr>
          </a:lstStyle>
          <a:p>
            <a:r>
              <a:rPr lang="zh-CN" altLang="en-US"/>
              <a:t>标题样式</a:t>
            </a:r>
            <a:endParaRPr lang="zh-CN" altLang="en-US"/>
          </a:p>
        </p:txBody>
      </p:sp>
      <p:sp>
        <p:nvSpPr>
          <p:cNvPr id="3" name="矩形 2"/>
          <p:cNvSpPr/>
          <p:nvPr userDrawn="1"/>
        </p:nvSpPr>
        <p:spPr>
          <a:xfrm>
            <a:off x="-2" y="257170"/>
            <a:ext cx="1057104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
        <p:nvSpPr>
          <p:cNvPr id="5" name="矩形 4"/>
          <p:cNvSpPr/>
          <p:nvPr userDrawn="1"/>
        </p:nvSpPr>
        <p:spPr>
          <a:xfrm>
            <a:off x="13814568" y="257170"/>
            <a:ext cx="1057104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tags" Target="../tags/tag30.xml"/><Relationship Id="rId2" Type="http://schemas.openxmlformats.org/officeDocument/2006/relationships/image" Target="../media/image9.jpe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9.jpeg"/><Relationship Id="rId24" Type="http://schemas.openxmlformats.org/officeDocument/2006/relationships/slideLayout" Target="../slideLayouts/slideLayout1.xml"/><Relationship Id="rId23" Type="http://schemas.openxmlformats.org/officeDocument/2006/relationships/image" Target="../media/image19.png"/><Relationship Id="rId22" Type="http://schemas.openxmlformats.org/officeDocument/2006/relationships/tags" Target="../tags/tag47.xml"/><Relationship Id="rId21" Type="http://schemas.openxmlformats.org/officeDocument/2006/relationships/image" Target="../media/image18.png"/><Relationship Id="rId20" Type="http://schemas.openxmlformats.org/officeDocument/2006/relationships/tags" Target="../tags/tag46.xml"/><Relationship Id="rId2" Type="http://schemas.openxmlformats.org/officeDocument/2006/relationships/image" Target="../media/image16.png"/><Relationship Id="rId19" Type="http://schemas.openxmlformats.org/officeDocument/2006/relationships/image" Target="../media/image34.png"/><Relationship Id="rId18" Type="http://schemas.openxmlformats.org/officeDocument/2006/relationships/tags" Target="../tags/tag45.xml"/><Relationship Id="rId17" Type="http://schemas.openxmlformats.org/officeDocument/2006/relationships/image" Target="../media/image33.png"/><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image" Target="../media/image36.jpeg"/><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9.xml"/><Relationship Id="rId3" Type="http://schemas.openxmlformats.org/officeDocument/2006/relationships/image" Target="../media/image25.png"/><Relationship Id="rId2" Type="http://schemas.openxmlformats.org/officeDocument/2006/relationships/image" Target="../media/image9.jpe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9.jpeg"/><Relationship Id="rId13" Type="http://schemas.openxmlformats.org/officeDocument/2006/relationships/slideLayout" Target="../slideLayouts/slideLayout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9.jpeg"/><Relationship Id="rId26" Type="http://schemas.openxmlformats.org/officeDocument/2006/relationships/slideLayout" Target="../slideLayouts/slideLayout1.xml"/><Relationship Id="rId25" Type="http://schemas.openxmlformats.org/officeDocument/2006/relationships/image" Target="../media/image20.png"/><Relationship Id="rId24" Type="http://schemas.openxmlformats.org/officeDocument/2006/relationships/tags" Target="../tags/tag29.xml"/><Relationship Id="rId23" Type="http://schemas.openxmlformats.org/officeDocument/2006/relationships/image" Target="../media/image19.png"/><Relationship Id="rId22" Type="http://schemas.openxmlformats.org/officeDocument/2006/relationships/tags" Target="../tags/tag28.xml"/><Relationship Id="rId21" Type="http://schemas.openxmlformats.org/officeDocument/2006/relationships/image" Target="../media/image18.png"/><Relationship Id="rId20" Type="http://schemas.openxmlformats.org/officeDocument/2006/relationships/tags" Target="../tags/tag27.xml"/><Relationship Id="rId2" Type="http://schemas.openxmlformats.org/officeDocument/2006/relationships/image" Target="../media/image16.png"/><Relationship Id="rId19" Type="http://schemas.openxmlformats.org/officeDocument/2006/relationships/image" Target="../media/image17.png"/><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3"/>
          <p:cNvPicPr>
            <a:picLocks noChangeAspect="1" noChangeArrowheads="1"/>
          </p:cNvPicPr>
          <p:nvPr/>
        </p:nvPicPr>
        <p:blipFill>
          <a:blip r:embed="rId1"/>
          <a:srcRect/>
          <a:stretch>
            <a:fillRect/>
          </a:stretch>
        </p:blipFill>
        <p:spPr bwMode="auto">
          <a:xfrm>
            <a:off x="1193800" y="838200"/>
            <a:ext cx="21996400" cy="12788900"/>
          </a:xfrm>
          <a:prstGeom prst="rect">
            <a:avLst/>
          </a:prstGeom>
          <a:noFill/>
        </p:spPr>
      </p:pic>
      <p:pic>
        <p:nvPicPr>
          <p:cNvPr id="2" name="Picture 3"/>
          <p:cNvPicPr>
            <a:picLocks noChangeAspect="1" noChangeArrowheads="1"/>
          </p:cNvPicPr>
          <p:nvPr/>
        </p:nvPicPr>
        <p:blipFill>
          <a:blip r:embed="rId2"/>
          <a:srcRect/>
          <a:stretch>
            <a:fillRect/>
          </a:stretch>
        </p:blipFill>
        <p:spPr bwMode="auto">
          <a:xfrm>
            <a:off x="9880600" y="12014200"/>
            <a:ext cx="50800" cy="431800"/>
          </a:xfrm>
          <a:prstGeom prst="rect">
            <a:avLst/>
          </a:prstGeom>
          <a:noFill/>
        </p:spPr>
      </p:pic>
      <p:pic>
        <p:nvPicPr>
          <p:cNvPr id="3" name="Picture 3"/>
          <p:cNvPicPr>
            <a:picLocks noChangeAspect="1" noChangeArrowheads="1"/>
          </p:cNvPicPr>
          <p:nvPr/>
        </p:nvPicPr>
        <p:blipFill>
          <a:blip r:embed="rId2"/>
          <a:srcRect/>
          <a:stretch>
            <a:fillRect/>
          </a:stretch>
        </p:blipFill>
        <p:spPr bwMode="auto">
          <a:xfrm>
            <a:off x="12204700" y="12014200"/>
            <a:ext cx="50800" cy="431800"/>
          </a:xfrm>
          <a:prstGeom prst="rect">
            <a:avLst/>
          </a:prstGeom>
          <a:noFill/>
        </p:spPr>
      </p:pic>
      <p:pic>
        <p:nvPicPr>
          <p:cNvPr id="6" name="Picture 3"/>
          <p:cNvPicPr>
            <a:picLocks noChangeAspect="1" noChangeArrowheads="1"/>
          </p:cNvPicPr>
          <p:nvPr/>
        </p:nvPicPr>
        <p:blipFill>
          <a:blip r:embed="rId2"/>
          <a:srcRect/>
          <a:stretch>
            <a:fillRect/>
          </a:stretch>
        </p:blipFill>
        <p:spPr bwMode="auto">
          <a:xfrm>
            <a:off x="14503400" y="12026900"/>
            <a:ext cx="50800" cy="431800"/>
          </a:xfrm>
          <a:prstGeom prst="rect">
            <a:avLst/>
          </a:prstGeom>
          <a:noFill/>
        </p:spPr>
      </p:pic>
      <p:pic>
        <p:nvPicPr>
          <p:cNvPr id="10" name="图片 9" descr="E:\RTscan 2022- Lucas Lu\公司简介\RTscan logo.pngRTscan logo"/>
          <p:cNvPicPr>
            <a:picLocks noChangeAspect="1"/>
          </p:cNvPicPr>
          <p:nvPr/>
        </p:nvPicPr>
        <p:blipFill>
          <a:blip r:embed="rId3"/>
          <a:srcRect/>
          <a:stretch>
            <a:fillRect/>
          </a:stretch>
        </p:blipFill>
        <p:spPr>
          <a:xfrm>
            <a:off x="8013700" y="2362200"/>
            <a:ext cx="8356600" cy="2617470"/>
          </a:xfrm>
          <a:prstGeom prst="rect">
            <a:avLst/>
          </a:prstGeom>
        </p:spPr>
      </p:pic>
      <p:pic>
        <p:nvPicPr>
          <p:cNvPr id="7" name="Picture 3"/>
          <p:cNvPicPr>
            <a:picLocks noChangeAspect="1" noChangeArrowheads="1"/>
          </p:cNvPicPr>
          <p:nvPr/>
        </p:nvPicPr>
        <p:blipFill>
          <a:blip r:embed="rId4"/>
          <a:srcRect/>
          <a:stretch>
            <a:fillRect/>
          </a:stretch>
        </p:blipFill>
        <p:spPr bwMode="auto">
          <a:xfrm>
            <a:off x="19875500" y="0"/>
            <a:ext cx="4508500" cy="6845300"/>
          </a:xfrm>
          <a:prstGeom prst="rect">
            <a:avLst/>
          </a:prstGeom>
          <a:noFill/>
        </p:spPr>
      </p:pic>
      <p:sp>
        <p:nvSpPr>
          <p:cNvPr id="11" name="文本框 10"/>
          <p:cNvSpPr txBox="1"/>
          <p:nvPr/>
        </p:nvSpPr>
        <p:spPr>
          <a:xfrm>
            <a:off x="5108575" y="5782945"/>
            <a:ext cx="14165580" cy="1014730"/>
          </a:xfrm>
          <a:prstGeom prst="rect">
            <a:avLst/>
          </a:prstGeom>
          <a:noFill/>
        </p:spPr>
        <p:txBody>
          <a:bodyPr wrap="square" rtlCol="0">
            <a:spAutoFit/>
          </a:bodyPr>
          <a:p>
            <a:pPr algn="ctr"/>
            <a:r>
              <a:rPr lang="en-US" altLang="zh-CN" sz="6000" b="1" i="1"/>
              <a:t>To be Reliable and Trusted! </a:t>
            </a:r>
            <a:endParaRPr lang="en-US" altLang="zh-CN" sz="6000" b="1" i="1"/>
          </a:p>
        </p:txBody>
      </p:sp>
      <p:sp>
        <p:nvSpPr>
          <p:cNvPr id="12" name="文本框 0"/>
          <p:cNvSpPr txBox="1"/>
          <p:nvPr/>
        </p:nvSpPr>
        <p:spPr>
          <a:xfrm>
            <a:off x="14156055" y="10950575"/>
            <a:ext cx="7632700" cy="583565"/>
          </a:xfrm>
          <a:prstGeom prst="rect">
            <a:avLst/>
          </a:prstGeom>
          <a:noFill/>
        </p:spPr>
        <p:txBody>
          <a:bodyPr wrap="square" rtlCol="0">
            <a:spAutoFit/>
          </a:bodyPr>
          <a:p>
            <a:r>
              <a:rPr lang="zh-CN" altLang="en-US" sz="3200">
                <a:solidFill>
                  <a:schemeClr val="tx1"/>
                </a:solidFill>
                <a:uFillTx/>
                <a:latin typeface="Arial" panose="020B0604020202020204" pitchFamily="34" charset="0"/>
              </a:rPr>
              <a:t>RTscan Technology Limited</a:t>
            </a:r>
            <a:r>
              <a:rPr lang="en-US" altLang="zh-CN" sz="3200">
                <a:solidFill>
                  <a:schemeClr val="tx1"/>
                </a:solidFill>
                <a:uFillTx/>
                <a:latin typeface="Arial" panose="020B0604020202020204" pitchFamily="34" charset="0"/>
              </a:rPr>
              <a:t>.</a:t>
            </a:r>
            <a:endParaRPr lang="en-US" altLang="zh-CN" sz="3200">
              <a:solidFill>
                <a:schemeClr val="tx1"/>
              </a:solidFill>
              <a:uFillTx/>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664940" y="3829050"/>
            <a:ext cx="4281805" cy="4282440"/>
          </a:xfrm>
          <a:prstGeom prst="rect">
            <a:avLst/>
          </a:prstGeom>
        </p:spPr>
      </p:pic>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2"/>
          <a:srcRect/>
          <a:stretch>
            <a:fillRect/>
          </a:stretch>
        </p:blipFill>
        <p:spPr bwMode="auto">
          <a:xfrm>
            <a:off x="9448800" y="1422400"/>
            <a:ext cx="13677900" cy="76200"/>
          </a:xfrm>
          <a:prstGeom prst="rect">
            <a:avLst/>
          </a:prstGeom>
          <a:noFill/>
        </p:spPr>
      </p:pic>
      <p:sp>
        <p:nvSpPr>
          <p:cNvPr id="82" name="文本框 81"/>
          <p:cNvSpPr txBox="1"/>
          <p:nvPr/>
        </p:nvSpPr>
        <p:spPr>
          <a:xfrm>
            <a:off x="1153795" y="1152525"/>
            <a:ext cx="9824085" cy="521970"/>
          </a:xfrm>
          <a:prstGeom prst="rect">
            <a:avLst/>
          </a:prstGeom>
          <a:noFill/>
        </p:spPr>
        <p:txBody>
          <a:bodyPr wrap="square" rtlCol="0">
            <a:spAutoFit/>
          </a:bodyPr>
          <a:p>
            <a:r>
              <a:rPr lang="en-US" altLang="zh-CN" sz="2800" i="1"/>
              <a:t> Make scanning easier, more efficient, and easy to use. </a:t>
            </a:r>
            <a:endParaRPr lang="en-US" altLang="zh-CN" sz="2800" i="1"/>
          </a:p>
        </p:txBody>
      </p:sp>
      <p:sp>
        <p:nvSpPr>
          <p:cNvPr id="31" name="文本框 30"/>
          <p:cNvSpPr txBox="1"/>
          <p:nvPr/>
        </p:nvSpPr>
        <p:spPr>
          <a:xfrm>
            <a:off x="20448270" y="777240"/>
            <a:ext cx="2724785" cy="645160"/>
          </a:xfrm>
          <a:prstGeom prst="rect">
            <a:avLst/>
          </a:prstGeom>
          <a:noFill/>
        </p:spPr>
        <p:txBody>
          <a:bodyPr wrap="none" rtlCol="0">
            <a:spAutoFit/>
          </a:bodyPr>
          <a:p>
            <a:r>
              <a:rPr lang="en-US" altLang="zh-CN" sz="3600"/>
              <a:t>Specifications</a:t>
            </a:r>
            <a:endParaRPr lang="en-US" altLang="zh-CN" sz="3600"/>
          </a:p>
        </p:txBody>
      </p:sp>
      <p:sp>
        <p:nvSpPr>
          <p:cNvPr id="2" name="文本框 1"/>
          <p:cNvSpPr txBox="1"/>
          <p:nvPr/>
        </p:nvSpPr>
        <p:spPr>
          <a:xfrm>
            <a:off x="1153795" y="2209800"/>
            <a:ext cx="7395210" cy="768350"/>
          </a:xfrm>
          <a:prstGeom prst="rect">
            <a:avLst/>
          </a:prstGeom>
          <a:noFill/>
        </p:spPr>
        <p:txBody>
          <a:bodyPr wrap="square" rtlCol="0">
            <a:spAutoFit/>
            <a:scene3d>
              <a:camera prst="orthographicFront"/>
              <a:lightRig rig="threePt" dir="t"/>
            </a:scene3d>
            <a:sp3d contourW="12700"/>
          </a:bodyPr>
          <a:p>
            <a:r>
              <a:rPr lang="en-US" altLang="zh-CN" sz="4400" b="1" dirty="0">
                <a:solidFill>
                  <a:srgbClr val="FF0000"/>
                </a:solidFill>
                <a:latin typeface="Times New Roman" panose="02020603050405020304" charset="0"/>
                <a:cs typeface="Times New Roman" panose="02020603050405020304" charset="0"/>
                <a:sym typeface="Century Gothic" panose="020B0502020202020204"/>
              </a:rPr>
              <a:t>IDE200 V2.0 Specifications:</a:t>
            </a:r>
            <a:endParaRPr lang="en-US" altLang="zh-CN" sz="4400" b="1" dirty="0">
              <a:solidFill>
                <a:srgbClr val="FF0000"/>
              </a:solidFill>
              <a:latin typeface="Times New Roman" panose="02020603050405020304" charset="0"/>
              <a:cs typeface="Times New Roman" panose="02020603050405020304" charset="0"/>
              <a:sym typeface="Century Gothic" panose="020B0502020202020204"/>
            </a:endParaRPr>
          </a:p>
        </p:txBody>
      </p:sp>
      <p:graphicFrame>
        <p:nvGraphicFramePr>
          <p:cNvPr id="6" name="表格 5"/>
          <p:cNvGraphicFramePr/>
          <p:nvPr>
            <p:custDataLst>
              <p:tags r:id="rId3"/>
            </p:custDataLst>
          </p:nvPr>
        </p:nvGraphicFramePr>
        <p:xfrm>
          <a:off x="1295400" y="4114800"/>
          <a:ext cx="15010130" cy="7329805"/>
        </p:xfrm>
        <a:graphic>
          <a:graphicData uri="http://schemas.openxmlformats.org/drawingml/2006/table">
            <a:tbl>
              <a:tblPr/>
              <a:tblGrid>
                <a:gridCol w="2122805"/>
                <a:gridCol w="3148965"/>
                <a:gridCol w="1674495"/>
                <a:gridCol w="8063865"/>
              </a:tblGrid>
              <a:tr h="331470">
                <a:tc rowSpan="8">
                  <a:txBody>
                    <a:bodyPr/>
                    <a:p>
                      <a:pPr marL="85725" indent="0" fontAlgn="t">
                        <a:spcBef>
                          <a:spcPct val="0"/>
                        </a:spcBef>
                        <a:spcAft>
                          <a:spcPct val="0"/>
                        </a:spcAft>
                      </a:pPr>
                      <a:r>
                        <a:rPr lang="en-US" altLang="zh-CN" sz="1800" b="1">
                          <a:latin typeface="Cambria" panose="02040503050406030204"/>
                          <a:ea typeface="微软雅黑" panose="020B0503020204020204" charset="-122"/>
                        </a:rPr>
                        <a:t>Performance</a:t>
                      </a:r>
                      <a:endParaRPr lang="en-US" altLang="zh-CN" sz="1800" b="1">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Image resolution</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Cambria" panose="02040503050406030204"/>
                        </a:rPr>
                        <a:t>&gt;</a:t>
                      </a:r>
                      <a:r>
                        <a:rPr lang="en-US" altLang="zh-CN" sz="1800">
                          <a:latin typeface="Cambria" panose="02040503050406030204"/>
                          <a:ea typeface="微软雅黑" panose="020B0503020204020204" charset="-122"/>
                        </a:rPr>
                        <a:t>6</a:t>
                      </a:r>
                      <a:r>
                        <a:rPr lang="en-US" altLang="zh-CN" sz="1800">
                          <a:latin typeface="Cambria" panose="02040503050406030204"/>
                          <a:ea typeface="Cambria" panose="02040503050406030204"/>
                        </a:rPr>
                        <a:t>0</a:t>
                      </a:r>
                      <a:r>
                        <a:rPr lang="en-US" altLang="zh-CN" sz="1800">
                          <a:latin typeface="Cambria" panose="02040503050406030204"/>
                          <a:ea typeface="微软雅黑" panose="020B0503020204020204" charset="-122"/>
                        </a:rPr>
                        <a:t>0dpi</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02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Sensor</a:t>
                      </a:r>
                      <a:r>
                        <a:rPr lang="en-US" altLang="zh-CN" sz="1800">
                          <a:latin typeface="Cambria" panose="02040503050406030204"/>
                          <a:ea typeface="Cambria" panose="02040503050406030204"/>
                        </a:rPr>
                        <a:t> / lens</a:t>
                      </a:r>
                      <a:endParaRPr lang="en-US" altLang="zh-CN" sz="1800">
                        <a:latin typeface="Cambria" panose="02040503050406030204"/>
                        <a:ea typeface="Cambria" panose="02040503050406030204"/>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Cambria" panose="02040503050406030204"/>
                        </a:rPr>
                        <a:t>8</a:t>
                      </a:r>
                      <a:r>
                        <a:rPr lang="en-US" altLang="zh-CN" sz="1800">
                          <a:latin typeface="Cambria" panose="02040503050406030204"/>
                          <a:ea typeface="微软雅黑" panose="020B0503020204020204" charset="-122"/>
                        </a:rPr>
                        <a:t> </a:t>
                      </a:r>
                      <a:r>
                        <a:rPr lang="en-US" altLang="zh-CN" sz="1800">
                          <a:latin typeface="Cambria" panose="02040503050406030204"/>
                          <a:ea typeface="Arial" panose="020B0604020202020204"/>
                        </a:rPr>
                        <a:t> </a:t>
                      </a:r>
                      <a:r>
                        <a:rPr lang="en-US" altLang="zh-CN" sz="1800">
                          <a:latin typeface="Cambria" panose="02040503050406030204"/>
                          <a:ea typeface="微软雅黑" panose="020B0503020204020204" charset="-122"/>
                        </a:rPr>
                        <a:t>Megapixel</a:t>
                      </a:r>
                      <a:r>
                        <a:rPr lang="en-US" altLang="zh-CN" sz="1800">
                          <a:latin typeface="Cambria" panose="02040503050406030204"/>
                          <a:ea typeface="Cambria" panose="02040503050406030204"/>
                        </a:rPr>
                        <a:t> sensor/</a:t>
                      </a:r>
                      <a:r>
                        <a:rPr lang="en-US" altLang="zh-CN" sz="1800">
                          <a:latin typeface="Cambria" panose="02040503050406030204"/>
                          <a:ea typeface="微软雅黑" panose="020B0503020204020204" charset="-122"/>
                        </a:rPr>
                        <a:t> </a:t>
                      </a:r>
                      <a:r>
                        <a:rPr lang="en-US" altLang="zh-CN" sz="1800">
                          <a:latin typeface="Cambria" panose="02040503050406030204"/>
                          <a:ea typeface="Cambria" panose="02040503050406030204"/>
                        </a:rPr>
                        <a:t>5 </a:t>
                      </a:r>
                      <a:r>
                        <a:rPr lang="en-US" altLang="zh-CN" sz="1800">
                          <a:latin typeface="Cambria" panose="02040503050406030204"/>
                          <a:ea typeface="微软雅黑" panose="020B0503020204020204" charset="-122"/>
                        </a:rPr>
                        <a:t>Megapixel </a:t>
                      </a:r>
                      <a:r>
                        <a:rPr lang="en-US" altLang="zh-CN" sz="1800">
                          <a:latin typeface="Cambria" panose="02040503050406030204"/>
                          <a:ea typeface="Cambria" panose="02040503050406030204"/>
                        </a:rPr>
                        <a:t>Lens</a:t>
                      </a:r>
                      <a:endParaRPr lang="en-US" altLang="zh-CN" sz="1800">
                        <a:latin typeface="Cambria" panose="02040503050406030204"/>
                        <a:ea typeface="Cambria" panose="02040503050406030204"/>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67183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Illumination/</a:t>
                      </a:r>
                      <a:endParaRPr lang="en-US" altLang="zh-CN" sz="1800">
                        <a:latin typeface="Cambria" panose="02040503050406030204"/>
                        <a:ea typeface="微软雅黑" panose="020B0503020204020204" charset="-122"/>
                      </a:endParaRPr>
                    </a:p>
                    <a:p>
                      <a:pPr marL="85725" indent="0" fontAlgn="t" latinLnBrk="1">
                        <a:spcBef>
                          <a:spcPct val="0"/>
                        </a:spcBef>
                        <a:spcAft>
                          <a:spcPct val="0"/>
                        </a:spcAft>
                      </a:pPr>
                      <a:r>
                        <a:rPr lang="en-US" altLang="zh-CN" sz="1800">
                          <a:latin typeface="Cambria" panose="02040503050406030204"/>
                          <a:ea typeface="微软雅黑" panose="020B0503020204020204" charset="-122"/>
                        </a:rPr>
                        <a:t>Light source</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White</a:t>
                      </a:r>
                      <a:endParaRPr lang="en-US" altLang="zh-CN" sz="1800">
                        <a:latin typeface="Cambria" panose="02040503050406030204"/>
                        <a:ea typeface="微软雅黑" panose="020B0503020204020204" charset="-122"/>
                      </a:endParaRPr>
                    </a:p>
                    <a:p>
                      <a:pPr marL="85725" indent="0" fontAlgn="t" latinLnBrk="1">
                        <a:spcBef>
                          <a:spcPct val="0"/>
                        </a:spcBef>
                        <a:spcAft>
                          <a:spcPct val="0"/>
                        </a:spcAft>
                      </a:pPr>
                      <a:r>
                        <a:rPr lang="en-US" altLang="zh-CN" sz="1800">
                          <a:latin typeface="Cambria" panose="02040503050406030204"/>
                          <a:ea typeface="微软雅黑" panose="020B0503020204020204" charset="-122"/>
                        </a:rPr>
                        <a:t>IR – Infra-Red</a:t>
                      </a:r>
                      <a:endParaRPr lang="en-US" altLang="zh-CN" sz="1800">
                        <a:latin typeface="Cambria" panose="02040503050406030204"/>
                        <a:ea typeface="微软雅黑" panose="020B0503020204020204" charset="-122"/>
                      </a:endParaRPr>
                    </a:p>
                    <a:p>
                      <a:pPr marL="85725" indent="0" fontAlgn="t" latinLnBrk="1">
                        <a:spcBef>
                          <a:spcPct val="0"/>
                        </a:spcBef>
                        <a:spcAft>
                          <a:spcPct val="0"/>
                        </a:spcAft>
                      </a:pPr>
                      <a:r>
                        <a:rPr lang="en-US" altLang="zh-CN" sz="1800">
                          <a:latin typeface="Cambria" panose="02040503050406030204"/>
                          <a:ea typeface="微软雅黑" panose="020B0503020204020204" charset="-122"/>
                        </a:rPr>
                        <a:t>UV – Ultra Violet (Optional)</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67119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rowSpan="3">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Symbologies</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a:ea typeface="微软雅黑" panose="020B0503020204020204" charset="-122"/>
                        </a:rPr>
                        <a:t>OCR-B/</a:t>
                      </a:r>
                      <a:endParaRPr lang="en-US" altLang="zh-CN" sz="1800">
                        <a:latin typeface="Cambria" panose="02040503050406030204"/>
                        <a:ea typeface="微软雅黑" panose="020B0503020204020204" charset="-122"/>
                      </a:endParaRPr>
                    </a:p>
                    <a:p>
                      <a:pPr marL="85725" indent="0" fontAlgn="ctr" latinLnBrk="1">
                        <a:spcBef>
                          <a:spcPct val="0"/>
                        </a:spcBef>
                        <a:spcAft>
                          <a:spcPct val="0"/>
                        </a:spcAft>
                      </a:pPr>
                      <a:r>
                        <a:rPr lang="en-US" altLang="zh-CN" sz="1800">
                          <a:latin typeface="Cambria" panose="02040503050406030204"/>
                          <a:ea typeface="微软雅黑" panose="020B0503020204020204" charset="-122"/>
                        </a:rPr>
                        <a:t>MRZ</a:t>
                      </a:r>
                      <a:endParaRPr lang="en-US" altLang="zh-CN" sz="1800">
                        <a:latin typeface="Cambria" panose="02040503050406030204"/>
                        <a:ea typeface="微软雅黑" panose="020B0503020204020204" charset="-122"/>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a:ea typeface="微软雅黑" panose="020B0503020204020204" charset="-122"/>
                        </a:rPr>
                        <a:t> </a:t>
                      </a:r>
                      <a:endParaRPr lang="en-US" altLang="zh-CN" sz="1800">
                        <a:latin typeface="Cambria" panose="02040503050406030204"/>
                        <a:ea typeface="微软雅黑" panose="020B0503020204020204" charset="-122"/>
                      </a:endParaRPr>
                    </a:p>
                    <a:p>
                      <a:pPr marL="85725" indent="0" fontAlgn="ctr" latinLnBrk="1">
                        <a:spcBef>
                          <a:spcPct val="0"/>
                        </a:spcBef>
                        <a:spcAft>
                          <a:spcPct val="0"/>
                        </a:spcAft>
                      </a:pPr>
                      <a:r>
                        <a:rPr lang="en-US" altLang="zh-CN" sz="1800">
                          <a:latin typeface="Cambria" panose="02040503050406030204"/>
                          <a:ea typeface="微软雅黑" panose="020B0503020204020204" charset="-122"/>
                        </a:rPr>
                        <a:t>ID documents: 3 lines of 30 characters</a:t>
                      </a:r>
                      <a:endParaRPr lang="en-US" altLang="zh-CN" sz="1800">
                        <a:latin typeface="Cambria" panose="02040503050406030204"/>
                        <a:ea typeface="微软雅黑" panose="020B0503020204020204" charset="-122"/>
                      </a:endParaRPr>
                    </a:p>
                    <a:p>
                      <a:pPr marL="85725" indent="0" fontAlgn="ctr" latinLnBrk="1">
                        <a:spcBef>
                          <a:spcPct val="0"/>
                        </a:spcBef>
                        <a:spcAft>
                          <a:spcPct val="0"/>
                        </a:spcAft>
                      </a:pPr>
                      <a:r>
                        <a:rPr lang="en-US" altLang="zh-CN" sz="1800">
                          <a:latin typeface="Cambria" panose="02040503050406030204"/>
                          <a:ea typeface="微软雅黑" panose="020B0503020204020204" charset="-122"/>
                        </a:rPr>
                        <a:t> </a:t>
                      </a:r>
                      <a:endParaRPr lang="en-US" altLang="zh-CN" sz="1800">
                        <a:latin typeface="Cambria" panose="02040503050406030204"/>
                        <a:ea typeface="微软雅黑" panose="020B0503020204020204" charset="-122"/>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44767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ctr" latinLnBrk="1">
                        <a:spcBef>
                          <a:spcPct val="0"/>
                        </a:spcBef>
                        <a:spcAft>
                          <a:spcPct val="0"/>
                        </a:spcAft>
                      </a:pPr>
                      <a:r>
                        <a:rPr lang="en-US" altLang="zh-CN" sz="1800">
                          <a:latin typeface="Cambria" panose="02040503050406030204"/>
                          <a:ea typeface="微软雅黑" panose="020B0503020204020204" charset="-122"/>
                        </a:rPr>
                        <a:t>1D code</a:t>
                      </a:r>
                      <a:endParaRPr lang="en-US" altLang="zh-CN" sz="1800">
                        <a:latin typeface="Cambria" panose="02040503050406030204"/>
                        <a:ea typeface="微软雅黑" panose="020B0503020204020204" charset="-122"/>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a:ea typeface="微软雅黑" panose="020B0503020204020204" charset="-122"/>
                        </a:rPr>
                        <a:t>EAN-13, EAN-8, UPC-A, UPC-E, UPC-EAN, Code 39, Code 128, Code 93,</a:t>
                      </a:r>
                      <a:endParaRPr lang="en-US" altLang="zh-CN" sz="1800">
                        <a:latin typeface="Cambria" panose="02040503050406030204"/>
                        <a:ea typeface="微软雅黑" panose="020B0503020204020204" charset="-122"/>
                      </a:endParaRPr>
                    </a:p>
                    <a:p>
                      <a:pPr marL="85725" indent="0" fontAlgn="ctr" latinLnBrk="1">
                        <a:spcBef>
                          <a:spcPct val="0"/>
                        </a:spcBef>
                        <a:spcAft>
                          <a:spcPct val="0"/>
                        </a:spcAft>
                      </a:pPr>
                      <a:r>
                        <a:rPr lang="en-US" altLang="zh-CN" sz="1800">
                          <a:latin typeface="Cambria" panose="02040503050406030204"/>
                          <a:ea typeface="微软雅黑" panose="020B0503020204020204" charset="-122"/>
                        </a:rPr>
                        <a:t>Codabar, EAN-13, ITF,</a:t>
                      </a:r>
                      <a:endParaRPr lang="en-US" altLang="zh-CN" sz="1800">
                        <a:latin typeface="Cambria" panose="02040503050406030204"/>
                        <a:ea typeface="微软雅黑" panose="020B0503020204020204" charset="-122"/>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33147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2D code</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a:ea typeface="微软雅黑" panose="020B0503020204020204" charset="-122"/>
                        </a:rPr>
                        <a:t>PDF417 in ID documents, QR Code, Data Matrix, AZTEC, Maxicode</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33083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Scan Mode</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Automatic mode: automatic card placement detection and read; Manual trigger mode</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44767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Scan speed</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Cambria" panose="02040503050406030204"/>
                        </a:rPr>
                        <a:t>Around</a:t>
                      </a:r>
                      <a:r>
                        <a:rPr lang="en-US" altLang="zh-CN" sz="1800">
                          <a:latin typeface="Cambria" panose="02040503050406030204"/>
                          <a:ea typeface="微软雅黑" panose="020B0503020204020204" charset="-122"/>
                        </a:rPr>
                        <a:t> </a:t>
                      </a:r>
                      <a:r>
                        <a:rPr lang="en-US" altLang="zh-CN" sz="1800">
                          <a:latin typeface="Cambria" panose="02040503050406030204"/>
                          <a:ea typeface="Cambria" panose="02040503050406030204"/>
                        </a:rPr>
                        <a:t>1</a:t>
                      </a:r>
                      <a:r>
                        <a:rPr lang="en-US" altLang="zh-CN" sz="1800">
                          <a:latin typeface="Cambria" panose="02040503050406030204"/>
                          <a:ea typeface="微软雅黑" panose="020B0503020204020204" charset="-122"/>
                        </a:rPr>
                        <a:t>s for </a:t>
                      </a:r>
                      <a:r>
                        <a:rPr lang="en-US" altLang="zh-CN" sz="1800">
                          <a:latin typeface="Cambria" panose="02040503050406030204"/>
                          <a:ea typeface="Cambria" panose="02040503050406030204"/>
                        </a:rPr>
                        <a:t>single type image</a:t>
                      </a:r>
                      <a:r>
                        <a:rPr lang="en-US" altLang="zh-CN" sz="1800">
                          <a:latin typeface="Cambria" panose="02040503050406030204"/>
                          <a:ea typeface="微软雅黑" panose="020B0503020204020204" charset="-122"/>
                        </a:rPr>
                        <a:t>, </a:t>
                      </a:r>
                      <a:r>
                        <a:rPr lang="en-US" altLang="zh-CN" sz="1800">
                          <a:latin typeface="Cambria" panose="02040503050406030204"/>
                          <a:ea typeface="Cambria" panose="02040503050406030204"/>
                        </a:rPr>
                        <a:t>around</a:t>
                      </a:r>
                      <a:r>
                        <a:rPr lang="en-US" altLang="zh-CN" sz="1800">
                          <a:latin typeface="Cambria" panose="02040503050406030204"/>
                          <a:ea typeface="微软雅黑" panose="020B0503020204020204" charset="-122"/>
                        </a:rPr>
                        <a:t> 1</a:t>
                      </a:r>
                      <a:r>
                        <a:rPr lang="en-US" altLang="zh-CN" sz="1800">
                          <a:latin typeface="Cambria" panose="02040503050406030204"/>
                          <a:ea typeface="Cambria" panose="02040503050406030204"/>
                        </a:rPr>
                        <a:t>.8</a:t>
                      </a:r>
                      <a:r>
                        <a:rPr lang="en-US" altLang="zh-CN" sz="1800">
                          <a:latin typeface="Cambria" panose="02040503050406030204"/>
                          <a:ea typeface="微软雅黑" panose="020B0503020204020204" charset="-122"/>
                        </a:rPr>
                        <a:t>s for Color+ IR+UV (a little different with different computer)</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1470">
                <a:tc rowSpan="6">
                  <a:txBody>
                    <a:bodyPr/>
                    <a:p>
                      <a:pPr marL="85725" indent="0" fontAlgn="t" latinLnBrk="1">
                        <a:spcBef>
                          <a:spcPct val="0"/>
                        </a:spcBef>
                        <a:spcAft>
                          <a:spcPct val="0"/>
                        </a:spcAft>
                      </a:pPr>
                      <a:r>
                        <a:rPr lang="en-US" altLang="zh-CN" sz="1800" b="1">
                          <a:latin typeface="Cambria" panose="02040503050406030204"/>
                          <a:ea typeface="微软雅黑" panose="020B0503020204020204" charset="-122"/>
                        </a:rPr>
                        <a:t>Mechanical/</a:t>
                      </a:r>
                      <a:endParaRPr lang="en-US" altLang="zh-CN" sz="1800" b="1">
                        <a:latin typeface="Cambria" panose="02040503050406030204"/>
                        <a:ea typeface="微软雅黑" panose="020B0503020204020204" charset="-122"/>
                      </a:endParaRPr>
                    </a:p>
                    <a:p>
                      <a:pPr marL="85725" indent="0" fontAlgn="t" latinLnBrk="1">
                        <a:spcBef>
                          <a:spcPct val="0"/>
                        </a:spcBef>
                        <a:spcAft>
                          <a:spcPct val="0"/>
                        </a:spcAft>
                      </a:pPr>
                      <a:r>
                        <a:rPr lang="en-US" altLang="zh-CN" sz="1800" b="1">
                          <a:latin typeface="Cambria" panose="02040503050406030204"/>
                          <a:ea typeface="微软雅黑" panose="020B0503020204020204" charset="-122"/>
                        </a:rPr>
                        <a:t>Electric</a:t>
                      </a:r>
                      <a:endParaRPr lang="en-US" altLang="zh-CN" sz="1800" b="1">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Interface</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USB 2.0 data transfer and USB powered</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02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Power supply</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USB, no external power needed</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147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Dimensions</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13.4(W)×9.4(D)×11.4(H)/cm</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147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Weight</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300g</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02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Notification</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Beep, LED indicator</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147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Window</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Anti-scratch glass</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1470">
                <a:tc>
                  <a:txBody>
                    <a:bodyPr/>
                    <a:p>
                      <a:pPr marL="85725" indent="0">
                        <a:spcBef>
                          <a:spcPct val="0"/>
                        </a:spcBef>
                        <a:spcAft>
                          <a:spcPct val="0"/>
                        </a:spcAft>
                      </a:pPr>
                      <a:r>
                        <a:rPr lang="en-US" altLang="zh-CN" sz="1800" b="1">
                          <a:latin typeface="Cambria" panose="02040503050406030204"/>
                          <a:ea typeface="Cambria" panose="02040503050406030204"/>
                        </a:rPr>
                        <a:t>O</a:t>
                      </a:r>
                      <a:r>
                        <a:rPr lang="en-US" altLang="zh-CN" sz="1800" b="1">
                          <a:latin typeface="Cambria" panose="02040503050406030204"/>
                          <a:ea typeface="微软雅黑" panose="020B0503020204020204" charset="-122"/>
                        </a:rPr>
                        <a:t>S</a:t>
                      </a:r>
                      <a:endParaRPr lang="en-US" altLang="zh-CN" sz="1800" b="1">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Driver</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No driver is required</a:t>
                      </a:r>
                      <a:r>
                        <a:rPr lang="en-US" altLang="zh-CN" sz="1800">
                          <a:latin typeface="Cambria" panose="02040503050406030204"/>
                          <a:ea typeface="Cambria" panose="02040503050406030204"/>
                        </a:rPr>
                        <a:t>.</a:t>
                      </a:r>
                      <a:r>
                        <a:rPr lang="en-US" altLang="zh-CN" sz="1800">
                          <a:latin typeface="Cambria" panose="02040503050406030204"/>
                          <a:ea typeface="微软雅黑" panose="020B0503020204020204" charset="-122"/>
                        </a:rPr>
                        <a:t> </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118235">
                <a:tc>
                  <a:txBody>
                    <a:bodyPr/>
                    <a:p>
                      <a:pPr marL="85725" indent="0" fontAlgn="t" latinLnBrk="1">
                        <a:spcBef>
                          <a:spcPct val="0"/>
                        </a:spcBef>
                        <a:spcAft>
                          <a:spcPct val="0"/>
                        </a:spcAft>
                      </a:pPr>
                      <a:r>
                        <a:rPr lang="en-US" altLang="zh-CN" sz="1800" b="1">
                          <a:latin typeface="Cambria" panose="02040503050406030204"/>
                          <a:ea typeface="微软雅黑" panose="020B0503020204020204" charset="-122"/>
                        </a:rPr>
                        <a:t>SDK</a:t>
                      </a:r>
                      <a:endParaRPr lang="en-US" altLang="zh-CN" sz="1800" b="1">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Software development kit</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Supports to</a:t>
                      </a:r>
                      <a:r>
                        <a:rPr lang="en-US" altLang="zh-CN" sz="1800">
                          <a:latin typeface="Cambria" panose="02040503050406030204"/>
                          <a:ea typeface="Cambria" panose="02040503050406030204"/>
                        </a:rPr>
                        <a:t>:</a:t>
                      </a:r>
                      <a:endParaRPr lang="en-US" altLang="zh-CN" sz="1800">
                        <a:latin typeface="Cambria" panose="02040503050406030204"/>
                        <a:ea typeface="Cambria" panose="02040503050406030204"/>
                      </a:endParaRPr>
                    </a:p>
                    <a:p>
                      <a:pPr marL="85725" indent="0" fontAlgn="t" latinLnBrk="1">
                        <a:spcBef>
                          <a:spcPct val="0"/>
                        </a:spcBef>
                        <a:spcAft>
                          <a:spcPct val="0"/>
                        </a:spcAft>
                        <a:buFont typeface="Times New Roman" panose="02020603050405020304"/>
                        <a:buAutoNum type="arabicPeriod"/>
                      </a:pPr>
                      <a:r>
                        <a:rPr lang="en-US" altLang="zh-CN" sz="1800">
                          <a:latin typeface="Cambria" panose="02040503050406030204"/>
                          <a:ea typeface="微软雅黑" panose="020B0503020204020204" charset="-122"/>
                        </a:rPr>
                        <a:t>pick up name, id number from MRZ data, and decode bar codes</a:t>
                      </a:r>
                      <a:r>
                        <a:rPr lang="en-US" altLang="zh-CN" sz="1800">
                          <a:latin typeface="Cambria" panose="02040503050406030204"/>
                          <a:ea typeface="Cambria" panose="02040503050406030204"/>
                        </a:rPr>
                        <a:t>; </a:t>
                      </a:r>
                      <a:r>
                        <a:rPr lang="en-US" altLang="zh-CN" sz="1800">
                          <a:latin typeface="Cambria" panose="02040503050406030204"/>
                          <a:ea typeface="微软雅黑" panose="020B0503020204020204" charset="-122"/>
                        </a:rPr>
                        <a:t>SDK is based on Windows only currently.</a:t>
                      </a:r>
                      <a:endParaRPr lang="en-US" altLang="zh-CN" sz="1800">
                        <a:latin typeface="Cambria" panose="02040503050406030204"/>
                        <a:ea typeface="微软雅黑" panose="020B0503020204020204" charset="-122"/>
                      </a:endParaRPr>
                    </a:p>
                    <a:p>
                      <a:pPr marL="85725" indent="0" fontAlgn="t" latinLnBrk="1">
                        <a:spcBef>
                          <a:spcPct val="0"/>
                        </a:spcBef>
                        <a:spcAft>
                          <a:spcPct val="0"/>
                        </a:spcAft>
                        <a:buFont typeface="Times New Roman" panose="02020603050405020304"/>
                        <a:buAutoNum type="arabicPeriod"/>
                      </a:pPr>
                      <a:r>
                        <a:rPr lang="en-US" altLang="zh-CN" sz="1800">
                          <a:latin typeface="Cambria" panose="02040503050406030204"/>
                          <a:ea typeface="Cambria" panose="02040503050406030204"/>
                        </a:rPr>
                        <a:t>Get original or cropped images</a:t>
                      </a:r>
                      <a:endParaRPr lang="en-US" altLang="zh-CN" sz="1800">
                        <a:latin typeface="Cambria" panose="02040503050406030204"/>
                        <a:ea typeface="Cambria" panose="02040503050406030204"/>
                      </a:endParaRPr>
                    </a:p>
                    <a:p>
                      <a:pPr marL="85725" indent="0" fontAlgn="t" latinLnBrk="1">
                        <a:spcBef>
                          <a:spcPct val="0"/>
                        </a:spcBef>
                        <a:spcAft>
                          <a:spcPct val="0"/>
                        </a:spcAft>
                      </a:pPr>
                      <a:r>
                        <a:rPr lang="en-US" altLang="zh-CN" sz="1800">
                          <a:latin typeface="Cambria" panose="02040503050406030204"/>
                          <a:ea typeface="Cambria" panose="02040503050406030204"/>
                        </a:rPr>
                        <a:t> </a:t>
                      </a:r>
                      <a:endParaRPr lang="en-US" altLang="zh-CN" sz="1800">
                        <a:latin typeface="Cambria" panose="02040503050406030204"/>
                        <a:ea typeface="Cambria" panose="02040503050406030204"/>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331470">
                <a:tc>
                  <a:txBody>
                    <a:bodyPr/>
                    <a:p>
                      <a:pPr marL="85725" indent="0" fontAlgn="t" latinLnBrk="1">
                        <a:spcBef>
                          <a:spcPct val="0"/>
                        </a:spcBef>
                        <a:spcAft>
                          <a:spcPct val="0"/>
                        </a:spcAft>
                      </a:pPr>
                      <a:r>
                        <a:rPr lang="en-US" altLang="zh-CN" sz="1800" b="1">
                          <a:latin typeface="Cambria" panose="02040503050406030204"/>
                          <a:ea typeface="Cambria" panose="02040503050406030204"/>
                        </a:rPr>
                        <a:t>A</a:t>
                      </a:r>
                      <a:r>
                        <a:rPr lang="en-US" altLang="zh-CN" sz="1800" b="1">
                          <a:latin typeface="Cambria" panose="02040503050406030204"/>
                          <a:ea typeface="微软雅黑" panose="020B0503020204020204" charset="-122"/>
                        </a:rPr>
                        <a:t>pplications</a:t>
                      </a:r>
                      <a:endParaRPr lang="en-US" altLang="zh-CN" sz="1800" b="1">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 </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a:ea typeface="微软雅黑" panose="020B0503020204020204" charset="-122"/>
                        </a:rPr>
                        <a:t>Banks, healthcare, Hospitality, Automotive, Retails, Car-rent, Hotel</a:t>
                      </a:r>
                      <a:endParaRPr lang="en-US" altLang="zh-CN" sz="1800">
                        <a:latin typeface="Cambria" panose="02040503050406030204"/>
                        <a:ea typeface="微软雅黑" panose="020B0503020204020204" charset="-122"/>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bl>
          </a:graphicData>
        </a:graphic>
      </p:graphicFrame>
      <p:sp>
        <p:nvSpPr>
          <p:cNvPr id="1073743352" name="文本框 1073743351"/>
          <p:cNvSpPr txBox="1"/>
          <p:nvPr/>
        </p:nvSpPr>
        <p:spPr>
          <a:xfrm>
            <a:off x="18141950" y="10287000"/>
            <a:ext cx="4612005" cy="1560195"/>
          </a:xfrm>
          <a:prstGeom prst="rect">
            <a:avLst/>
          </a:prstGeom>
          <a:noFill/>
          <a:ln w="9525">
            <a:noFill/>
          </a:ln>
        </p:spPr>
        <p:txBody>
          <a:bodyPr/>
          <a:p>
            <a:r>
              <a:rPr lang="zh-CN" altLang="en-US" sz="2000"/>
              <a:t>Mounting Screw Holes</a:t>
            </a:r>
            <a:endParaRPr lang="zh-CN" altLang="en-US" sz="2000"/>
          </a:p>
          <a:p>
            <a:endParaRPr lang="zh-CN" altLang="en-US" sz="2000"/>
          </a:p>
          <a:p>
            <a:r>
              <a:rPr lang="zh-CN" altLang="en-US" sz="2000"/>
              <a:t>This scanner is also suitable for kiosk embedded use, you can fix it easily into your device with these screw holes.</a:t>
            </a:r>
            <a:endParaRPr lang="zh-CN" altLang="en-US" sz="2000"/>
          </a:p>
          <a:p>
            <a:endParaRPr lang="zh-CN" altLang="en-US" sz="2000"/>
          </a:p>
        </p:txBody>
      </p:sp>
      <p:pic>
        <p:nvPicPr>
          <p:cNvPr id="17" name="图片 17"/>
          <p:cNvPicPr>
            <a:picLocks noChangeAspect="1"/>
          </p:cNvPicPr>
          <p:nvPr/>
        </p:nvPicPr>
        <p:blipFill>
          <a:blip r:embed="rId4">
            <a:extLst>
              <a:ext uri="{28A0092B-C50C-407E-A947-70E740481C1C}">
                <a14:useLocalDpi xmlns:a14="http://schemas.microsoft.com/office/drawing/2010/main" val="0"/>
              </a:ext>
            </a:extLst>
          </a:blip>
          <a:srcRect l="9129" t="14030" r="6191" b="6327"/>
          <a:stretch>
            <a:fillRect/>
          </a:stretch>
        </p:blipFill>
        <p:spPr>
          <a:xfrm>
            <a:off x="17602200" y="4114800"/>
            <a:ext cx="5299075" cy="3802380"/>
          </a:xfrm>
          <a:prstGeom prst="rect">
            <a:avLst/>
          </a:prstGeom>
          <a:ln>
            <a:noFill/>
          </a:ln>
        </p:spPr>
      </p:pic>
      <p:grpSp>
        <p:nvGrpSpPr>
          <p:cNvPr id="7" name="组合 6"/>
          <p:cNvGrpSpPr/>
          <p:nvPr/>
        </p:nvGrpSpPr>
        <p:grpSpPr>
          <a:xfrm rot="6780000">
            <a:off x="18902387" y="7657798"/>
            <a:ext cx="2218125" cy="1975467"/>
            <a:chOff x="5426" y="11333"/>
            <a:chExt cx="2354" cy="1921"/>
          </a:xfrm>
        </p:grpSpPr>
        <p:sp>
          <p:nvSpPr>
            <p:cNvPr id="12" name="直接连接符 11"/>
            <p:cNvSpPr/>
            <p:nvPr/>
          </p:nvSpPr>
          <p:spPr>
            <a:xfrm flipH="1">
              <a:off x="5426" y="11333"/>
              <a:ext cx="2354" cy="328"/>
            </a:xfrm>
            <a:prstGeom prst="line">
              <a:avLst/>
            </a:prstGeom>
            <a:ln w="9525" cap="flat" cmpd="sng">
              <a:solidFill>
                <a:srgbClr val="00B050"/>
              </a:solidFill>
              <a:prstDash val="solid"/>
              <a:headEnd type="none" w="med" len="med"/>
              <a:tailEnd type="arrow" w="med" len="med"/>
            </a:ln>
          </p:spPr>
        </p:sp>
        <p:sp>
          <p:nvSpPr>
            <p:cNvPr id="13" name="直接连接符 12"/>
            <p:cNvSpPr/>
            <p:nvPr/>
          </p:nvSpPr>
          <p:spPr>
            <a:xfrm flipH="1">
              <a:off x="5426" y="11333"/>
              <a:ext cx="2354" cy="1921"/>
            </a:xfrm>
            <a:prstGeom prst="line">
              <a:avLst/>
            </a:prstGeom>
            <a:ln w="9525" cap="flat" cmpd="sng">
              <a:solidFill>
                <a:srgbClr val="00B050"/>
              </a:solidFill>
              <a:prstDash val="solid"/>
              <a:headEnd type="none" w="med" len="med"/>
              <a:tailEnd type="arrow" w="med" len="med"/>
            </a:ln>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664940" y="3829050"/>
            <a:ext cx="4281805" cy="4282440"/>
          </a:xfrm>
          <a:prstGeom prst="rect">
            <a:avLst/>
          </a:prstGeom>
        </p:spPr>
      </p:pic>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2"/>
          <a:srcRect/>
          <a:stretch>
            <a:fillRect/>
          </a:stretch>
        </p:blipFill>
        <p:spPr bwMode="auto">
          <a:xfrm>
            <a:off x="9448800" y="1422400"/>
            <a:ext cx="13677900" cy="76200"/>
          </a:xfrm>
          <a:prstGeom prst="rect">
            <a:avLst/>
          </a:prstGeom>
          <a:noFill/>
        </p:spPr>
      </p:pic>
      <p:sp>
        <p:nvSpPr>
          <p:cNvPr id="27" name="文本框 26"/>
          <p:cNvSpPr txBox="1"/>
          <p:nvPr/>
        </p:nvSpPr>
        <p:spPr>
          <a:xfrm>
            <a:off x="5125085" y="3030855"/>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Banks</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21" name="文本框 20"/>
          <p:cNvSpPr txBox="1"/>
          <p:nvPr/>
        </p:nvSpPr>
        <p:spPr>
          <a:xfrm>
            <a:off x="12649200" y="3000375"/>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Hotels</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26" name="文本框 25"/>
          <p:cNvSpPr txBox="1"/>
          <p:nvPr/>
        </p:nvSpPr>
        <p:spPr>
          <a:xfrm>
            <a:off x="5105400" y="8686800"/>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Telecom</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29" name="文本框 28"/>
          <p:cNvSpPr txBox="1"/>
          <p:nvPr/>
        </p:nvSpPr>
        <p:spPr>
          <a:xfrm>
            <a:off x="12725400" y="8686800"/>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Governments</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82" name="文本框 81"/>
          <p:cNvSpPr txBox="1"/>
          <p:nvPr/>
        </p:nvSpPr>
        <p:spPr>
          <a:xfrm>
            <a:off x="1153795" y="1152525"/>
            <a:ext cx="9824085" cy="521970"/>
          </a:xfrm>
          <a:prstGeom prst="rect">
            <a:avLst/>
          </a:prstGeom>
          <a:noFill/>
        </p:spPr>
        <p:txBody>
          <a:bodyPr wrap="square" rtlCol="0">
            <a:spAutoFit/>
          </a:bodyPr>
          <a:p>
            <a:pPr algn="l"/>
            <a:r>
              <a:rPr lang="en-US" altLang="zh-CN" sz="2800" i="1"/>
              <a:t> Make scanning easier, more efficient, and easy to use. </a:t>
            </a:r>
            <a:endParaRPr lang="en-US" altLang="zh-CN" sz="2800" i="1"/>
          </a:p>
        </p:txBody>
      </p:sp>
      <p:sp>
        <p:nvSpPr>
          <p:cNvPr id="31" name="文本框 30"/>
          <p:cNvSpPr txBox="1"/>
          <p:nvPr/>
        </p:nvSpPr>
        <p:spPr>
          <a:xfrm>
            <a:off x="20676870" y="777240"/>
            <a:ext cx="2459355" cy="645160"/>
          </a:xfrm>
          <a:prstGeom prst="rect">
            <a:avLst/>
          </a:prstGeom>
          <a:noFill/>
        </p:spPr>
        <p:txBody>
          <a:bodyPr wrap="none" rtlCol="0">
            <a:spAutoFit/>
          </a:bodyPr>
          <a:p>
            <a:r>
              <a:rPr lang="en-US" altLang="zh-CN" sz="3600"/>
              <a:t>Applications</a:t>
            </a:r>
            <a:endParaRPr lang="en-US" altLang="zh-CN" sz="3600"/>
          </a:p>
        </p:txBody>
      </p:sp>
      <p:sp>
        <p:nvSpPr>
          <p:cNvPr id="2" name="文本框 1"/>
          <p:cNvSpPr txBox="1"/>
          <p:nvPr/>
        </p:nvSpPr>
        <p:spPr>
          <a:xfrm>
            <a:off x="1153795" y="2209800"/>
            <a:ext cx="7395210" cy="768350"/>
          </a:xfrm>
          <a:prstGeom prst="rect">
            <a:avLst/>
          </a:prstGeom>
          <a:noFill/>
        </p:spPr>
        <p:txBody>
          <a:bodyPr wrap="square" rtlCol="0">
            <a:spAutoFit/>
            <a:scene3d>
              <a:camera prst="orthographicFront"/>
              <a:lightRig rig="threePt" dir="t"/>
            </a:scene3d>
            <a:sp3d contourW="12700"/>
          </a:bodyPr>
          <a:p>
            <a:pPr algn="l"/>
            <a:r>
              <a:rPr lang="en-US" altLang="zh-CN" sz="4400" b="1" dirty="0">
                <a:solidFill>
                  <a:srgbClr val="FF0000"/>
                </a:solidFill>
                <a:latin typeface="Times New Roman" panose="02020603050405020304" charset="0"/>
                <a:cs typeface="Times New Roman" panose="02020603050405020304" charset="0"/>
                <a:sym typeface="Century Gothic" panose="020B0502020202020204"/>
              </a:rPr>
              <a:t>IDE200 V2.0 Applications:</a:t>
            </a:r>
            <a:endParaRPr lang="en-US" altLang="zh-CN" sz="4400" b="1" dirty="0">
              <a:solidFill>
                <a:srgbClr val="FF0000"/>
              </a:solidFill>
              <a:latin typeface="Times New Roman" panose="02020603050405020304" charset="0"/>
              <a:cs typeface="Times New Roman" panose="02020603050405020304" charset="0"/>
              <a:sym typeface="Century Gothic" panose="020B0502020202020204"/>
            </a:endParaRPr>
          </a:p>
        </p:txBody>
      </p:sp>
      <p:pic>
        <p:nvPicPr>
          <p:cNvPr id="8" name="图片 7"/>
          <p:cNvPicPr>
            <a:picLocks noChangeAspect="1"/>
          </p:cNvPicPr>
          <p:nvPr/>
        </p:nvPicPr>
        <p:blipFill>
          <a:blip r:embed="rId3"/>
          <a:stretch>
            <a:fillRect/>
          </a:stretch>
        </p:blipFill>
        <p:spPr>
          <a:xfrm>
            <a:off x="5562600" y="3880485"/>
            <a:ext cx="5659755" cy="3810000"/>
          </a:xfrm>
          <a:prstGeom prst="rect">
            <a:avLst/>
          </a:prstGeom>
        </p:spPr>
      </p:pic>
      <p:pic>
        <p:nvPicPr>
          <p:cNvPr id="10" name="图片 9"/>
          <p:cNvPicPr>
            <a:picLocks noChangeAspect="1"/>
          </p:cNvPicPr>
          <p:nvPr/>
        </p:nvPicPr>
        <p:blipFill>
          <a:blip r:embed="rId4"/>
          <a:stretch>
            <a:fillRect/>
          </a:stretch>
        </p:blipFill>
        <p:spPr>
          <a:xfrm>
            <a:off x="13106400" y="3905250"/>
            <a:ext cx="5677535" cy="3785235"/>
          </a:xfrm>
          <a:prstGeom prst="rect">
            <a:avLst/>
          </a:prstGeom>
        </p:spPr>
      </p:pic>
      <p:pic>
        <p:nvPicPr>
          <p:cNvPr id="11" name="图片 10" descr="微信图片_2025-07-15_183116_980"/>
          <p:cNvPicPr>
            <a:picLocks noChangeAspect="1"/>
          </p:cNvPicPr>
          <p:nvPr/>
        </p:nvPicPr>
        <p:blipFill>
          <a:blip r:embed="rId5"/>
          <a:stretch>
            <a:fillRect/>
          </a:stretch>
        </p:blipFill>
        <p:spPr>
          <a:xfrm>
            <a:off x="5580380" y="9484360"/>
            <a:ext cx="5641975" cy="3728085"/>
          </a:xfrm>
          <a:prstGeom prst="rect">
            <a:avLst/>
          </a:prstGeom>
        </p:spPr>
      </p:pic>
      <p:pic>
        <p:nvPicPr>
          <p:cNvPr id="3" name="图片 2"/>
          <p:cNvPicPr>
            <a:picLocks noChangeAspect="1"/>
          </p:cNvPicPr>
          <p:nvPr/>
        </p:nvPicPr>
        <p:blipFill>
          <a:blip r:embed="rId6"/>
          <a:stretch>
            <a:fillRect/>
          </a:stretch>
        </p:blipFill>
        <p:spPr>
          <a:xfrm>
            <a:off x="13149580" y="9484360"/>
            <a:ext cx="5634355" cy="37490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全球图"/>
          <p:cNvPicPr>
            <a:picLocks noChangeAspect="1"/>
          </p:cNvPicPr>
          <p:nvPr/>
        </p:nvPicPr>
        <p:blipFill>
          <a:blip r:embed="rId1"/>
          <a:stretch>
            <a:fillRect/>
          </a:stretch>
        </p:blipFill>
        <p:spPr>
          <a:xfrm>
            <a:off x="1165225" y="847090"/>
            <a:ext cx="22033230" cy="12810490"/>
          </a:xfrm>
          <a:prstGeom prst="rect">
            <a:avLst/>
          </a:prstGeom>
        </p:spPr>
      </p:pic>
      <p:pic>
        <p:nvPicPr>
          <p:cNvPr id="2" name="Picture 3"/>
          <p:cNvPicPr>
            <a:picLocks noChangeAspect="1" noChangeArrowheads="1"/>
          </p:cNvPicPr>
          <p:nvPr/>
        </p:nvPicPr>
        <p:blipFill>
          <a:blip r:embed="rId2"/>
          <a:srcRect/>
          <a:stretch>
            <a:fillRect/>
          </a:stretch>
        </p:blipFill>
        <p:spPr bwMode="auto">
          <a:xfrm>
            <a:off x="1257300" y="12382500"/>
            <a:ext cx="1295400" cy="762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8102600" y="5321300"/>
            <a:ext cx="76200" cy="3175000"/>
          </a:xfrm>
          <a:prstGeom prst="rect">
            <a:avLst/>
          </a:prstGeom>
          <a:noFill/>
        </p:spPr>
      </p:pic>
      <p:sp>
        <p:nvSpPr>
          <p:cNvPr id="17" name="文本框 16"/>
          <p:cNvSpPr txBox="1"/>
          <p:nvPr/>
        </p:nvSpPr>
        <p:spPr>
          <a:xfrm>
            <a:off x="8178800" y="6635115"/>
            <a:ext cx="12222480" cy="1861185"/>
          </a:xfrm>
          <a:prstGeom prst="rect">
            <a:avLst/>
          </a:prstGeom>
          <a:noFill/>
        </p:spPr>
        <p:txBody>
          <a:bodyPr wrap="square" rtlCol="0">
            <a:spAutoFit/>
            <a:scene3d>
              <a:camera prst="orthographicFront"/>
              <a:lightRig rig="threePt" dir="t"/>
            </a:scene3d>
            <a:sp3d contourW="12700"/>
          </a:bodyPr>
          <a:p>
            <a:pPr algn="ctr"/>
            <a:r>
              <a:rPr lang="en-US" altLang="zh-CN" sz="11500" b="1" dirty="0">
                <a:solidFill>
                  <a:srgbClr val="FF0000"/>
                </a:solidFill>
              </a:rPr>
              <a:t>  IDE200 V3.0</a:t>
            </a:r>
            <a:r>
              <a:rPr lang="en-US" altLang="zh-CN" sz="2800" b="1" dirty="0">
                <a:solidFill>
                  <a:srgbClr val="FF0000"/>
                </a:solidFill>
              </a:rPr>
              <a:t>(For Vietnam Market)</a:t>
            </a:r>
            <a:r>
              <a:rPr lang="en-US" altLang="zh-CN" sz="2400" b="1" dirty="0">
                <a:solidFill>
                  <a:srgbClr val="FF0000"/>
                </a:solidFill>
              </a:rPr>
              <a:t> </a:t>
            </a:r>
            <a:endParaRPr lang="en-US" altLang="zh-CN" sz="2400" b="1" dirty="0">
              <a:solidFill>
                <a:srgbClr val="FF0000"/>
              </a:solidFill>
            </a:endParaRPr>
          </a:p>
        </p:txBody>
      </p:sp>
      <p:sp>
        <p:nvSpPr>
          <p:cNvPr id="8" name="文本框 7"/>
          <p:cNvSpPr txBox="1"/>
          <p:nvPr/>
        </p:nvSpPr>
        <p:spPr>
          <a:xfrm>
            <a:off x="2214245" y="4089400"/>
            <a:ext cx="6010910" cy="5384800"/>
          </a:xfrm>
          <a:prstGeom prst="rect">
            <a:avLst/>
          </a:prstGeom>
          <a:noFill/>
        </p:spPr>
        <p:txBody>
          <a:bodyPr wrap="none" rtlCol="0">
            <a:spAutoFit/>
          </a:bodyPr>
          <a:p>
            <a:r>
              <a:rPr lang="en-US" altLang="zh-CN" sz="34400">
                <a:latin typeface="Arial Black" panose="020B0A04020102020204" charset="0"/>
                <a:cs typeface="Arial Black" panose="020B0A04020102020204" charset="0"/>
              </a:rPr>
              <a:t>03</a:t>
            </a:r>
            <a:endParaRPr lang="en-US" altLang="zh-CN" sz="34400">
              <a:latin typeface="Arial Black" panose="020B0A04020102020204" charset="0"/>
              <a:cs typeface="Arial Black" panose="020B0A04020102020204" charset="0"/>
            </a:endParaRPr>
          </a:p>
        </p:txBody>
      </p:sp>
      <p:pic>
        <p:nvPicPr>
          <p:cNvPr id="10" name="Picture 3"/>
          <p:cNvPicPr>
            <a:picLocks noChangeAspect="1" noChangeArrowheads="1"/>
          </p:cNvPicPr>
          <p:nvPr/>
        </p:nvPicPr>
        <p:blipFill>
          <a:blip r:embed="rId4"/>
          <a:srcRect/>
          <a:stretch>
            <a:fillRect/>
          </a:stretch>
        </p:blipFill>
        <p:spPr bwMode="auto">
          <a:xfrm>
            <a:off x="19875500" y="0"/>
            <a:ext cx="4508500" cy="68453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1"/>
          <a:srcRect/>
          <a:stretch>
            <a:fillRect/>
          </a:stretch>
        </p:blipFill>
        <p:spPr bwMode="auto">
          <a:xfrm>
            <a:off x="9448800" y="1422400"/>
            <a:ext cx="13677900" cy="76200"/>
          </a:xfrm>
          <a:prstGeom prst="rect">
            <a:avLst/>
          </a:prstGeom>
          <a:noFill/>
        </p:spPr>
      </p:pic>
      <p:sp>
        <p:nvSpPr>
          <p:cNvPr id="6" name="矩形 5"/>
          <p:cNvSpPr/>
          <p:nvPr/>
        </p:nvSpPr>
        <p:spPr>
          <a:xfrm>
            <a:off x="818515" y="1973580"/>
            <a:ext cx="22307550" cy="1222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1999615" y="2106295"/>
            <a:ext cx="18425795" cy="768350"/>
          </a:xfrm>
          <a:prstGeom prst="rect">
            <a:avLst/>
          </a:prstGeom>
          <a:solidFill>
            <a:schemeClr val="bg1">
              <a:lumMod val="95000"/>
            </a:schemeClr>
          </a:solidFill>
        </p:spPr>
        <p:txBody>
          <a:bodyPr wrap="square" rtlCol="0">
            <a:spAutoFit/>
            <a:scene3d>
              <a:camera prst="orthographicFront"/>
              <a:lightRig rig="threePt" dir="t"/>
            </a:scene3d>
            <a:sp3d contourW="12700"/>
          </a:bodyPr>
          <a:p>
            <a:pPr algn="l"/>
            <a:r>
              <a:rPr lang="en-US" altLang="zh-CN" sz="4400" b="1" dirty="0">
                <a:solidFill>
                  <a:srgbClr val="FF0000"/>
                </a:solidFill>
                <a:latin typeface="Times New Roman" panose="02020603050405020304" charset="0"/>
                <a:cs typeface="Times New Roman" panose="02020603050405020304" charset="0"/>
              </a:rPr>
              <a:t>IDE200 V3.0 Product Overview:</a:t>
            </a:r>
            <a:endParaRPr lang="en-US" altLang="zh-CN" sz="4400" b="1" dirty="0">
              <a:solidFill>
                <a:srgbClr val="FF0000"/>
              </a:solidFill>
              <a:latin typeface="Times New Roman" panose="02020603050405020304" charset="0"/>
              <a:cs typeface="Times New Roman" panose="02020603050405020304" charset="0"/>
            </a:endParaRPr>
          </a:p>
        </p:txBody>
      </p:sp>
      <p:cxnSp>
        <p:nvCxnSpPr>
          <p:cNvPr id="15" name="直接连接符 14"/>
          <p:cNvCxnSpPr/>
          <p:nvPr/>
        </p:nvCxnSpPr>
        <p:spPr>
          <a:xfrm>
            <a:off x="9144000" y="4741545"/>
            <a:ext cx="0" cy="7715885"/>
          </a:xfrm>
          <a:prstGeom prst="line">
            <a:avLst/>
          </a:prstGeom>
          <a:ln w="127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Google Shape;43;p13"/>
          <p:cNvSpPr/>
          <p:nvPr/>
        </p:nvSpPr>
        <p:spPr>
          <a:xfrm>
            <a:off x="1326515" y="2209680"/>
            <a:ext cx="120991" cy="744340"/>
          </a:xfrm>
          <a:prstGeom prst="rect">
            <a:avLst/>
          </a:prstGeom>
          <a:solidFill>
            <a:srgbClr val="E9554A"/>
          </a:solidFill>
          <a:ln>
            <a:noFill/>
          </a:ln>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10" name="直接连接符 9"/>
          <p:cNvCxnSpPr/>
          <p:nvPr/>
        </p:nvCxnSpPr>
        <p:spPr>
          <a:xfrm>
            <a:off x="17068800" y="4741545"/>
            <a:ext cx="0" cy="7715885"/>
          </a:xfrm>
          <a:prstGeom prst="line">
            <a:avLst/>
          </a:prstGeom>
          <a:ln w="127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153795" y="1152525"/>
            <a:ext cx="9824085" cy="521970"/>
          </a:xfrm>
          <a:prstGeom prst="rect">
            <a:avLst/>
          </a:prstGeom>
          <a:noFill/>
        </p:spPr>
        <p:txBody>
          <a:bodyPr wrap="square" rtlCol="0">
            <a:spAutoFit/>
          </a:bodyPr>
          <a:p>
            <a:pPr algn="l"/>
            <a:r>
              <a:rPr lang="en-US" altLang="zh-CN" sz="2800" i="1"/>
              <a:t> Make scanning easier, more efficient, and easy to use. </a:t>
            </a:r>
            <a:endParaRPr lang="en-US" altLang="zh-CN" sz="2800" i="1"/>
          </a:p>
        </p:txBody>
      </p:sp>
      <p:sp>
        <p:nvSpPr>
          <p:cNvPr id="27" name="文本框 26"/>
          <p:cNvSpPr txBox="1"/>
          <p:nvPr/>
        </p:nvSpPr>
        <p:spPr>
          <a:xfrm>
            <a:off x="1219200" y="3581400"/>
            <a:ext cx="15356840" cy="645160"/>
          </a:xfrm>
          <a:prstGeom prst="rect">
            <a:avLst/>
          </a:prstGeom>
          <a:noFill/>
        </p:spPr>
        <p:txBody>
          <a:bodyPr wrap="square" rtlCol="0">
            <a:spAutoFit/>
            <a:scene3d>
              <a:camera prst="orthographicFront"/>
              <a:lightRig rig="threePt" dir="t"/>
            </a:scene3d>
            <a:sp3d contourW="12700"/>
          </a:bodyPr>
          <a:p>
            <a:pPr algn="l"/>
            <a:r>
              <a:rPr lang="en-US" altLang="zh-CN" sz="3600" b="1" dirty="0">
                <a:solidFill>
                  <a:srgbClr val="2E2E3F"/>
                </a:solidFill>
                <a:latin typeface="Cambria" panose="02040503050406030204" charset="0"/>
                <a:cs typeface="Cambria" panose="02040503050406030204" charset="0"/>
                <a:sym typeface="Century Gothic" panose="020B0502020202020204"/>
              </a:rPr>
              <a:t>Small photo ID &amp; OCR reader Supported NFC and Smart Chip Reading</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6" name="文本框 25"/>
          <p:cNvSpPr txBox="1"/>
          <p:nvPr/>
        </p:nvSpPr>
        <p:spPr>
          <a:xfrm>
            <a:off x="1221740" y="4876800"/>
            <a:ext cx="7453630" cy="4916170"/>
          </a:xfrm>
          <a:prstGeom prst="rect">
            <a:avLst/>
          </a:prstGeom>
          <a:noFill/>
        </p:spPr>
        <p:txBody>
          <a:bodyPr wrap="square" rtlCol="0">
            <a:noAutofit/>
            <a:scene3d>
              <a:camera prst="orthographicFront"/>
              <a:lightRig rig="threePt" dir="t"/>
            </a:scene3d>
            <a:sp3d contourW="12700"/>
          </a:bodyPr>
          <a:p>
            <a:pPr algn="l">
              <a:lnSpc>
                <a:spcPct val="100000"/>
              </a:lnSpc>
            </a:pPr>
            <a:r>
              <a:rPr lang="en-US" altLang="zh-CN" sz="2000" dirty="0">
                <a:solidFill>
                  <a:schemeClr val="tx1"/>
                </a:solidFill>
                <a:ea typeface="+mj-ea"/>
                <a:cs typeface="+mn-lt"/>
              </a:rPr>
              <a:t>The </a:t>
            </a:r>
            <a:r>
              <a:rPr lang="en-US" altLang="zh-CN" sz="2000" dirty="0">
                <a:solidFill>
                  <a:schemeClr val="tx1"/>
                </a:solidFill>
                <a:latin typeface="Arial" panose="020B0604020202020204" pitchFamily="34" charset="0"/>
                <a:ea typeface="+mj-ea"/>
                <a:cs typeface="Arial" panose="020B0604020202020204" pitchFamily="34" charset="0"/>
              </a:rPr>
              <a:t>IDE200 V3.0 is a powerful and multi-function ID Scanner. </a:t>
            </a: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r>
              <a:rPr lang="en-US" altLang="zh-CN" sz="2000" dirty="0">
                <a:solidFill>
                  <a:schemeClr val="tx1"/>
                </a:solidFill>
                <a:latin typeface="Arial" panose="020B0604020202020204" pitchFamily="34" charset="0"/>
                <a:ea typeface="+mj-ea"/>
                <a:cs typeface="Arial" panose="020B0604020202020204" pitchFamily="34" charset="0"/>
              </a:rPr>
              <a:t>It supports 3 types of images (color, IR, UV), OCR-B and MRZ code reading, barcode reading, NFC and smart Card chip reading.</a:t>
            </a: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r>
              <a:rPr lang="en-US" altLang="zh-CN" sz="2000" dirty="0">
                <a:solidFill>
                  <a:schemeClr val="tx1"/>
                </a:solidFill>
                <a:latin typeface="Arial" panose="020B0604020202020204" pitchFamily="34" charset="0"/>
                <a:ea typeface="+mj-ea"/>
                <a:cs typeface="Arial" panose="020B0604020202020204" pitchFamily="34" charset="0"/>
              </a:rPr>
              <a:t>The scanner can be greatly helpful:</a:t>
            </a: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r>
              <a:rPr lang="en-US" altLang="zh-CN" sz="2000" dirty="0">
                <a:solidFill>
                  <a:schemeClr val="tx1"/>
                </a:solidFill>
                <a:latin typeface="Arial" panose="020B0604020202020204" pitchFamily="34" charset="0"/>
                <a:ea typeface="+mj-ea"/>
                <a:cs typeface="Arial" panose="020B0604020202020204" pitchFamily="34" charset="0"/>
              </a:rPr>
              <a:t>For financial systems: backup ID image copy;</a:t>
            </a: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r>
              <a:rPr lang="en-US" altLang="zh-CN" sz="2000" dirty="0">
                <a:solidFill>
                  <a:schemeClr val="tx1"/>
                </a:solidFill>
                <a:latin typeface="Arial" panose="020B0604020202020204" pitchFamily="34" charset="0"/>
                <a:ea typeface="+mj-ea"/>
                <a:cs typeface="Arial" panose="020B0604020202020204" pitchFamily="34" charset="0"/>
              </a:rPr>
              <a:t>Quickly read the ID information to speed up the operation process. </a:t>
            </a: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r>
              <a:rPr lang="en-US" altLang="zh-CN" sz="2000" dirty="0">
                <a:solidFill>
                  <a:schemeClr val="tx1"/>
                </a:solidFill>
                <a:latin typeface="Arial" panose="020B0604020202020204" pitchFamily="34" charset="0"/>
                <a:ea typeface="+mj-ea"/>
                <a:cs typeface="Arial" panose="020B0604020202020204" pitchFamily="34" charset="0"/>
              </a:rPr>
              <a:t>By extracting biometric data from the chip, together with UV image security information checking, the scanner also helps to check the authenticity of the ID card and ensure the security of banking transactions. </a:t>
            </a: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endParaRPr lang="en-US" altLang="zh-CN" sz="2000" dirty="0">
              <a:solidFill>
                <a:schemeClr val="tx1"/>
              </a:solidFill>
              <a:latin typeface="Arial" panose="020B0604020202020204" pitchFamily="34" charset="0"/>
              <a:ea typeface="+mj-ea"/>
              <a:cs typeface="Arial" panose="020B0604020202020204" pitchFamily="34" charset="0"/>
            </a:endParaRPr>
          </a:p>
          <a:p>
            <a:pPr algn="l">
              <a:lnSpc>
                <a:spcPct val="100000"/>
              </a:lnSpc>
            </a:pPr>
            <a:r>
              <a:rPr lang="en-US" altLang="zh-CN" sz="2000" dirty="0">
                <a:solidFill>
                  <a:schemeClr val="tx1"/>
                </a:solidFill>
                <a:latin typeface="Arial" panose="020B0604020202020204" pitchFamily="34" charset="0"/>
                <a:ea typeface="+mj-ea"/>
                <a:cs typeface="Arial" panose="020B0604020202020204" pitchFamily="34" charset="0"/>
              </a:rPr>
              <a:t>Similarly, the scanner can significantly enhance the efficiency and security of ID scanning and verification in hotels, Government departments, Transportation Systems, Telecommunications systems, and so on.</a:t>
            </a:r>
            <a:endParaRPr lang="en-US" altLang="zh-CN" sz="2000" dirty="0">
              <a:solidFill>
                <a:schemeClr val="tx1"/>
              </a:solidFill>
              <a:latin typeface="Arial" panose="020B0604020202020204" pitchFamily="34" charset="0"/>
              <a:ea typeface="+mj-ea"/>
              <a:cs typeface="Arial" panose="020B0604020202020204" pitchFamily="34" charset="0"/>
            </a:endParaRPr>
          </a:p>
        </p:txBody>
      </p:sp>
      <p:sp>
        <p:nvSpPr>
          <p:cNvPr id="11" name="文本框 10"/>
          <p:cNvSpPr txBox="1"/>
          <p:nvPr/>
        </p:nvSpPr>
        <p:spPr>
          <a:xfrm>
            <a:off x="19699605" y="777240"/>
            <a:ext cx="3585210" cy="645160"/>
          </a:xfrm>
          <a:prstGeom prst="rect">
            <a:avLst/>
          </a:prstGeom>
          <a:noFill/>
        </p:spPr>
        <p:txBody>
          <a:bodyPr wrap="square" rtlCol="0">
            <a:spAutoFit/>
          </a:bodyPr>
          <a:p>
            <a:r>
              <a:rPr lang="en-US" altLang="zh-CN" sz="3600"/>
              <a:t>Product Overview</a:t>
            </a:r>
            <a:endParaRPr lang="en-US" altLang="zh-CN" sz="3600"/>
          </a:p>
        </p:txBody>
      </p:sp>
      <p:pic>
        <p:nvPicPr>
          <p:cNvPr id="3" name="图片 2" descr="D:/RTscan 2022- Lucas Lu/产品资料/IDE200 3.0/图片/IDE200 IDE500 图片 图标 素材/2025.年3.4月 IDE200 IDE500 图片 图标/微信图片_20250306162659.jpg微信图片_20250306162659"/>
          <p:cNvPicPr>
            <a:picLocks noChangeAspect="1"/>
          </p:cNvPicPr>
          <p:nvPr/>
        </p:nvPicPr>
        <p:blipFill>
          <a:blip r:embed="rId2"/>
          <a:srcRect t="5" b="5"/>
          <a:stretch>
            <a:fillRect/>
          </a:stretch>
        </p:blipFill>
        <p:spPr>
          <a:xfrm>
            <a:off x="10099040" y="5237480"/>
            <a:ext cx="6168390" cy="6168390"/>
          </a:xfrm>
          <a:prstGeom prst="rect">
            <a:avLst/>
          </a:prstGeom>
        </p:spPr>
      </p:pic>
      <p:pic>
        <p:nvPicPr>
          <p:cNvPr id="8" name="图片 26" descr="D:/RTscan 2022- Lucas Lu/产品资料/IDE200 3.0/图片/IDE200 IDE500 图片 图标 素材/2025.年3.4月 IDE200 IDE500 图片 图标/IDE200-V3-smart-card.jpgIDE200-V3-smart-card"/>
          <p:cNvPicPr>
            <a:picLocks noChangeAspect="1" noChangeArrowheads="1"/>
          </p:cNvPicPr>
          <p:nvPr/>
        </p:nvPicPr>
        <p:blipFill>
          <a:blip r:embed="rId3"/>
          <a:srcRect l="13422" r="13422"/>
          <a:stretch>
            <a:fillRect/>
          </a:stretch>
        </p:blipFill>
        <p:spPr>
          <a:xfrm>
            <a:off x="17347565" y="5546725"/>
            <a:ext cx="5892165" cy="603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4"/>
          <a:stretch>
            <a:fillRect/>
          </a:stretch>
        </p:blipFill>
        <p:spPr>
          <a:xfrm>
            <a:off x="1295400" y="10744200"/>
            <a:ext cx="3376295" cy="1713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6664940" y="3829050"/>
            <a:ext cx="4281805" cy="4282440"/>
          </a:xfrm>
          <a:prstGeom prst="rect">
            <a:avLst/>
          </a:prstGeom>
        </p:spPr>
      </p:pic>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3"/>
          <a:srcRect/>
          <a:stretch>
            <a:fillRect/>
          </a:stretch>
        </p:blipFill>
        <p:spPr bwMode="auto">
          <a:xfrm>
            <a:off x="9448800" y="1422400"/>
            <a:ext cx="13677900" cy="76200"/>
          </a:xfrm>
          <a:prstGeom prst="rect">
            <a:avLst/>
          </a:prstGeom>
          <a:noFill/>
        </p:spPr>
      </p:pic>
      <p:sp>
        <p:nvSpPr>
          <p:cNvPr id="6" name="矩形 5"/>
          <p:cNvSpPr/>
          <p:nvPr/>
        </p:nvSpPr>
        <p:spPr>
          <a:xfrm>
            <a:off x="818515" y="1973580"/>
            <a:ext cx="22307550" cy="1222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1999615" y="2106295"/>
            <a:ext cx="18425795" cy="768350"/>
          </a:xfrm>
          <a:prstGeom prst="rect">
            <a:avLst/>
          </a:prstGeom>
          <a:noFill/>
        </p:spPr>
        <p:txBody>
          <a:bodyPr wrap="square" rtlCol="0">
            <a:spAutoFit/>
            <a:scene3d>
              <a:camera prst="orthographicFront"/>
              <a:lightRig rig="threePt" dir="t"/>
            </a:scene3d>
            <a:sp3d contourW="12700"/>
          </a:bodyPr>
          <a:p>
            <a:pPr algn="l"/>
            <a:r>
              <a:rPr lang="en-US" altLang="zh-CN" sz="4400" b="1" dirty="0">
                <a:solidFill>
                  <a:srgbClr val="FF0000"/>
                </a:solidFill>
                <a:latin typeface="Times New Roman" panose="02020603050405020304" charset="0"/>
                <a:cs typeface="Times New Roman" panose="02020603050405020304" charset="0"/>
              </a:rPr>
              <a:t>IDE200 V3.0 Features:</a:t>
            </a:r>
            <a:endParaRPr lang="en-US" altLang="zh-CN" sz="4400" b="1" dirty="0">
              <a:solidFill>
                <a:srgbClr val="FF0000"/>
              </a:solidFill>
              <a:latin typeface="Times New Roman" panose="02020603050405020304" charset="0"/>
              <a:cs typeface="Times New Roman" panose="02020603050405020304" charset="0"/>
            </a:endParaRPr>
          </a:p>
        </p:txBody>
      </p:sp>
      <p:sp>
        <p:nvSpPr>
          <p:cNvPr id="7" name="Google Shape;43;p13"/>
          <p:cNvSpPr/>
          <p:nvPr/>
        </p:nvSpPr>
        <p:spPr>
          <a:xfrm>
            <a:off x="1326515" y="2209680"/>
            <a:ext cx="120991" cy="744340"/>
          </a:xfrm>
          <a:prstGeom prst="rect">
            <a:avLst/>
          </a:prstGeom>
          <a:solidFill>
            <a:srgbClr val="E9554A"/>
          </a:solidFill>
          <a:ln>
            <a:noFill/>
          </a:ln>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82" name="文本框 81"/>
          <p:cNvSpPr txBox="1"/>
          <p:nvPr/>
        </p:nvSpPr>
        <p:spPr>
          <a:xfrm>
            <a:off x="1153795" y="1152525"/>
            <a:ext cx="9824085" cy="521970"/>
          </a:xfrm>
          <a:prstGeom prst="rect">
            <a:avLst/>
          </a:prstGeom>
          <a:noFill/>
        </p:spPr>
        <p:txBody>
          <a:bodyPr wrap="square" rtlCol="0">
            <a:spAutoFit/>
          </a:bodyPr>
          <a:p>
            <a:pPr algn="l"/>
            <a:r>
              <a:rPr lang="en-US" altLang="zh-CN" sz="2800" i="1"/>
              <a:t> Make scanning easier, more efficient, and easy to use. </a:t>
            </a:r>
            <a:endParaRPr lang="en-US" altLang="zh-CN" sz="2800" i="1"/>
          </a:p>
        </p:txBody>
      </p:sp>
      <p:sp>
        <p:nvSpPr>
          <p:cNvPr id="27" name="文本框 26"/>
          <p:cNvSpPr txBox="1"/>
          <p:nvPr>
            <p:custDataLst>
              <p:tags r:id="rId4"/>
            </p:custDataLst>
          </p:nvPr>
        </p:nvSpPr>
        <p:spPr>
          <a:xfrm>
            <a:off x="914400" y="3939540"/>
            <a:ext cx="689864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Read QR &amp; PDF417 From ID</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1" name="文本框 20"/>
          <p:cNvSpPr txBox="1"/>
          <p:nvPr>
            <p:custDataLst>
              <p:tags r:id="rId5"/>
            </p:custDataLst>
          </p:nvPr>
        </p:nvSpPr>
        <p:spPr>
          <a:xfrm>
            <a:off x="9621520" y="3939540"/>
            <a:ext cx="506857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Read NFC &amp; Smart Card</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2" name="文本框 21"/>
          <p:cNvSpPr txBox="1"/>
          <p:nvPr>
            <p:custDataLst>
              <p:tags r:id="rId6"/>
            </p:custDataLst>
          </p:nvPr>
        </p:nvSpPr>
        <p:spPr>
          <a:xfrm>
            <a:off x="17411700" y="3939540"/>
            <a:ext cx="5714365"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Desktop &amp; Embedded Use</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6" name="文本框 25"/>
          <p:cNvSpPr txBox="1"/>
          <p:nvPr>
            <p:custDataLst>
              <p:tags r:id="rId7"/>
            </p:custDataLst>
          </p:nvPr>
        </p:nvSpPr>
        <p:spPr>
          <a:xfrm>
            <a:off x="990600" y="4693285"/>
            <a:ext cx="5963285" cy="706755"/>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Readable 1D &amp; 2D QR and PDF417 codes from ID</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card/driver’s license.</a:t>
            </a:r>
            <a:endParaRPr lang="en-US" altLang="zh-CN" sz="2000" dirty="0">
              <a:solidFill>
                <a:schemeClr val="tx1"/>
              </a:solidFill>
              <a:latin typeface="Calibri" panose="020F0502020204030204" charset="0"/>
              <a:ea typeface="+mj-ea"/>
              <a:cs typeface="Calibri" panose="020F0502020204030204" charset="0"/>
            </a:endParaRPr>
          </a:p>
        </p:txBody>
      </p:sp>
      <p:sp>
        <p:nvSpPr>
          <p:cNvPr id="29" name="文本框 28"/>
          <p:cNvSpPr txBox="1"/>
          <p:nvPr>
            <p:custDataLst>
              <p:tags r:id="rId8"/>
            </p:custDataLst>
          </p:nvPr>
        </p:nvSpPr>
        <p:spPr>
          <a:xfrm>
            <a:off x="9677400" y="4693285"/>
            <a:ext cx="5777230" cy="706755"/>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Contactless and Contact Reading: Integrated NFC</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and Smart Card chip reading functionality.</a:t>
            </a:r>
            <a:endParaRPr lang="en-US" altLang="zh-CN" sz="2000" dirty="0">
              <a:solidFill>
                <a:schemeClr val="tx1"/>
              </a:solidFill>
              <a:latin typeface="Calibri" panose="020F0502020204030204" charset="0"/>
              <a:ea typeface="+mj-ea"/>
              <a:cs typeface="Calibri" panose="020F0502020204030204" charset="0"/>
            </a:endParaRPr>
          </a:p>
        </p:txBody>
      </p:sp>
      <p:sp>
        <p:nvSpPr>
          <p:cNvPr id="31" name="文本框 30"/>
          <p:cNvSpPr txBox="1"/>
          <p:nvPr>
            <p:custDataLst>
              <p:tags r:id="rId9"/>
            </p:custDataLst>
          </p:nvPr>
        </p:nvSpPr>
        <p:spPr>
          <a:xfrm>
            <a:off x="17449800" y="4693285"/>
            <a:ext cx="6022340" cy="706755"/>
          </a:xfrm>
          <a:prstGeom prst="rect">
            <a:avLst/>
          </a:prstGeom>
          <a:noFill/>
        </p:spPr>
        <p:txBody>
          <a:bodyPr wrap="square" rtlCol="0">
            <a:spAutoFit/>
            <a:scene3d>
              <a:camera prst="orthographicFront"/>
              <a:lightRig rig="threePt" dir="t"/>
            </a:scene3d>
            <a:sp3d contourW="12700"/>
          </a:bodyPr>
          <a:p>
            <a:pPr algn="l">
              <a:lnSpc>
                <a:spcPct val="100000"/>
              </a:lnSpc>
            </a:pPr>
            <a:r>
              <a:rPr lang="en-US" altLang="zh-CN" sz="2000" dirty="0">
                <a:solidFill>
                  <a:schemeClr val="tx1"/>
                </a:solidFill>
                <a:latin typeface="Calibri" panose="020F0502020204030204" charset="0"/>
                <a:ea typeface="+mj-ea"/>
                <a:cs typeface="Calibri" panose="020F0502020204030204" charset="0"/>
              </a:rPr>
              <a:t>Its design is suitable for both on-counter and self- service terminals embedded use.</a:t>
            </a:r>
            <a:endParaRPr lang="en-US" altLang="zh-CN" sz="2000" dirty="0">
              <a:solidFill>
                <a:schemeClr val="tx1"/>
              </a:solidFill>
              <a:latin typeface="Calibri" panose="020F0502020204030204" charset="0"/>
              <a:ea typeface="+mj-ea"/>
              <a:cs typeface="Calibri" panose="020F0502020204030204" charset="0"/>
            </a:endParaRPr>
          </a:p>
        </p:txBody>
      </p:sp>
      <p:sp>
        <p:nvSpPr>
          <p:cNvPr id="9" name="文本框 8"/>
          <p:cNvSpPr txBox="1"/>
          <p:nvPr/>
        </p:nvSpPr>
        <p:spPr>
          <a:xfrm>
            <a:off x="21372195" y="777240"/>
            <a:ext cx="2293620" cy="645160"/>
          </a:xfrm>
          <a:prstGeom prst="rect">
            <a:avLst/>
          </a:prstGeom>
          <a:noFill/>
        </p:spPr>
        <p:txBody>
          <a:bodyPr wrap="square" rtlCol="0">
            <a:spAutoFit/>
          </a:bodyPr>
          <a:p>
            <a:r>
              <a:rPr lang="en-US" altLang="zh-CN" sz="3600"/>
              <a:t>Features</a:t>
            </a:r>
            <a:endParaRPr lang="en-US" altLang="zh-CN" sz="3600"/>
          </a:p>
        </p:txBody>
      </p:sp>
      <p:sp>
        <p:nvSpPr>
          <p:cNvPr id="11" name="文本框 10"/>
          <p:cNvSpPr txBox="1"/>
          <p:nvPr>
            <p:custDataLst>
              <p:tags r:id="rId10"/>
            </p:custDataLst>
          </p:nvPr>
        </p:nvSpPr>
        <p:spPr>
          <a:xfrm>
            <a:off x="996315" y="10363200"/>
            <a:ext cx="689864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Take ID images: Color / UV / IR</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16" name="文本框 15"/>
          <p:cNvSpPr txBox="1"/>
          <p:nvPr>
            <p:custDataLst>
              <p:tags r:id="rId11"/>
            </p:custDataLst>
          </p:nvPr>
        </p:nvSpPr>
        <p:spPr>
          <a:xfrm>
            <a:off x="996315" y="11128375"/>
            <a:ext cx="5774690" cy="1014730"/>
          </a:xfrm>
          <a:prstGeom prst="rect">
            <a:avLst/>
          </a:prstGeom>
          <a:noFill/>
        </p:spPr>
        <p:txBody>
          <a:bodyPr wrap="square" rtlCol="0">
            <a:spAutoFit/>
            <a:scene3d>
              <a:camera prst="orthographicFront"/>
              <a:lightRig rig="threePt" dir="t"/>
            </a:scene3d>
            <a:sp3d contourW="12700"/>
          </a:bodyPr>
          <a:p>
            <a:pPr algn="l">
              <a:lnSpc>
                <a:spcPct val="100000"/>
              </a:lnSpc>
            </a:pPr>
            <a:r>
              <a:rPr lang="en-US" altLang="zh-CN" sz="2000" dirty="0">
                <a:solidFill>
                  <a:schemeClr val="tx1"/>
                </a:solidFill>
                <a:latin typeface="Calibri" panose="020F0502020204030204" charset="0"/>
                <a:ea typeface="+mj-ea"/>
                <a:cs typeface="Calibri" panose="020F0502020204030204" charset="0"/>
              </a:rPr>
              <a:t>Equipped with 8 Megapixel image sensor, and with three types of illumination which enable Color, Infrared (IR), and Ultraviolet (UV) imaging capabilities.</a:t>
            </a:r>
            <a:endParaRPr lang="en-US" altLang="zh-CN" sz="2000" dirty="0">
              <a:solidFill>
                <a:schemeClr val="tx1"/>
              </a:solidFill>
              <a:latin typeface="Calibri" panose="020F0502020204030204" charset="0"/>
              <a:ea typeface="+mj-ea"/>
              <a:cs typeface="Calibri" panose="020F0502020204030204" charset="0"/>
            </a:endParaRPr>
          </a:p>
        </p:txBody>
      </p:sp>
      <p:sp>
        <p:nvSpPr>
          <p:cNvPr id="17" name="文本框 16"/>
          <p:cNvSpPr txBox="1"/>
          <p:nvPr>
            <p:custDataLst>
              <p:tags r:id="rId12"/>
            </p:custDataLst>
          </p:nvPr>
        </p:nvSpPr>
        <p:spPr>
          <a:xfrm>
            <a:off x="9621520" y="10363200"/>
            <a:ext cx="745109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Automatic Reading</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35" name="文本框 34"/>
          <p:cNvSpPr txBox="1"/>
          <p:nvPr>
            <p:custDataLst>
              <p:tags r:id="rId13"/>
            </p:custDataLst>
          </p:nvPr>
        </p:nvSpPr>
        <p:spPr>
          <a:xfrm>
            <a:off x="9677400" y="11128375"/>
            <a:ext cx="5774690" cy="1014730"/>
          </a:xfrm>
          <a:prstGeom prst="rect">
            <a:avLst/>
          </a:prstGeom>
          <a:noFill/>
        </p:spPr>
        <p:txBody>
          <a:bodyPr wrap="square" rtlCol="0">
            <a:spAutoFit/>
            <a:scene3d>
              <a:camera prst="orthographicFront"/>
              <a:lightRig rig="threePt" dir="t"/>
            </a:scene3d>
            <a:sp3d contourW="12700"/>
          </a:bodyPr>
          <a:p>
            <a:pPr algn="l">
              <a:lnSpc>
                <a:spcPct val="100000"/>
              </a:lnSpc>
            </a:pPr>
            <a:r>
              <a:rPr lang="en-US" altLang="zh-CN" sz="2000" dirty="0">
                <a:solidFill>
                  <a:schemeClr val="tx1"/>
                </a:solidFill>
                <a:latin typeface="Calibri" panose="020F0502020204030204" charset="0"/>
                <a:ea typeface="+mj-ea"/>
                <a:cs typeface="Calibri" panose="020F0502020204030204" charset="0"/>
              </a:rPr>
              <a:t>The IDE200 support automatically detects and reads the ID documents when we put the documents on its window.</a:t>
            </a:r>
            <a:endParaRPr lang="en-US" altLang="zh-CN" sz="2000" dirty="0">
              <a:solidFill>
                <a:schemeClr val="tx1"/>
              </a:solidFill>
              <a:latin typeface="Calibri" panose="020F0502020204030204" charset="0"/>
              <a:ea typeface="+mj-ea"/>
              <a:cs typeface="Calibri" panose="020F0502020204030204" charset="0"/>
            </a:endParaRPr>
          </a:p>
        </p:txBody>
      </p:sp>
      <p:sp>
        <p:nvSpPr>
          <p:cNvPr id="36" name="文本框 35"/>
          <p:cNvSpPr txBox="1"/>
          <p:nvPr>
            <p:custDataLst>
              <p:tags r:id="rId14"/>
            </p:custDataLst>
          </p:nvPr>
        </p:nvSpPr>
        <p:spPr>
          <a:xfrm>
            <a:off x="17411700" y="10363200"/>
            <a:ext cx="689864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High Speed Processing</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37" name="文本框 36"/>
          <p:cNvSpPr txBox="1"/>
          <p:nvPr>
            <p:custDataLst>
              <p:tags r:id="rId15"/>
            </p:custDataLst>
          </p:nvPr>
        </p:nvSpPr>
        <p:spPr>
          <a:xfrm>
            <a:off x="17449800" y="11201400"/>
            <a:ext cx="6269355" cy="706755"/>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2-3 seconds for three types of image + OCR processing.;</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No need extra power supply, USB powered directly.</a:t>
            </a:r>
            <a:endParaRPr lang="en-US" altLang="zh-CN" sz="2000" dirty="0">
              <a:solidFill>
                <a:schemeClr val="tx1"/>
              </a:solidFill>
              <a:latin typeface="Calibri" panose="020F0502020204030204" charset="0"/>
              <a:ea typeface="+mj-ea"/>
              <a:cs typeface="Calibri" panose="020F0502020204030204" charset="0"/>
            </a:endParaRPr>
          </a:p>
        </p:txBody>
      </p:sp>
      <p:pic>
        <p:nvPicPr>
          <p:cNvPr id="39" name="图片 38" descr="D:/RTscan 2022- Lucas Lu/产品资料/IDE200 3.0/图片/IDE200 IDE500 图片 图标 素材/2025.年3.4月 IDE200 IDE500 图片 图标/图标-05.png图标-05"/>
          <p:cNvPicPr>
            <a:picLocks noChangeAspect="1"/>
          </p:cNvPicPr>
          <p:nvPr>
            <p:custDataLst>
              <p:tags r:id="rId16"/>
            </p:custDataLst>
          </p:nvPr>
        </p:nvPicPr>
        <p:blipFill>
          <a:blip r:embed="rId17"/>
          <a:srcRect t="6288" b="6288"/>
          <a:stretch>
            <a:fillRect/>
          </a:stretch>
        </p:blipFill>
        <p:spPr>
          <a:xfrm>
            <a:off x="18418810" y="6409690"/>
            <a:ext cx="3721735" cy="3252470"/>
          </a:xfrm>
          <a:prstGeom prst="rect">
            <a:avLst/>
          </a:prstGeom>
        </p:spPr>
      </p:pic>
      <p:pic>
        <p:nvPicPr>
          <p:cNvPr id="40" name="图片 39" descr="D:/RTscan 2022- Lucas Lu/产品资料/IDE200 3.0/图片/IDE200 IDE500 图片 图标 素材/2025.年3.4月 IDE200 IDE500 图片 图标/NFC-IDE200.pngNFC-IDE200"/>
          <p:cNvPicPr>
            <a:picLocks noChangeAspect="1"/>
          </p:cNvPicPr>
          <p:nvPr>
            <p:custDataLst>
              <p:tags r:id="rId18"/>
            </p:custDataLst>
          </p:nvPr>
        </p:nvPicPr>
        <p:blipFill>
          <a:blip r:embed="rId19"/>
          <a:srcRect t="7" b="7"/>
          <a:stretch>
            <a:fillRect/>
          </a:stretch>
        </p:blipFill>
        <p:spPr>
          <a:xfrm>
            <a:off x="10363200" y="6172200"/>
            <a:ext cx="3328035" cy="3328035"/>
          </a:xfrm>
          <a:prstGeom prst="rect">
            <a:avLst/>
          </a:prstGeom>
        </p:spPr>
      </p:pic>
      <p:pic>
        <p:nvPicPr>
          <p:cNvPr id="2" name="图片 1" descr="MRZ-IDEPASS"/>
          <p:cNvPicPr>
            <a:picLocks noChangeAspect="1"/>
          </p:cNvPicPr>
          <p:nvPr>
            <p:custDataLst>
              <p:tags r:id="rId20"/>
            </p:custDataLst>
          </p:nvPr>
        </p:nvPicPr>
        <p:blipFill>
          <a:blip r:embed="rId21"/>
          <a:stretch>
            <a:fillRect/>
          </a:stretch>
        </p:blipFill>
        <p:spPr>
          <a:xfrm>
            <a:off x="1600200" y="5952490"/>
            <a:ext cx="3703955" cy="3858895"/>
          </a:xfrm>
          <a:prstGeom prst="rect">
            <a:avLst/>
          </a:prstGeom>
        </p:spPr>
      </p:pic>
      <p:pic>
        <p:nvPicPr>
          <p:cNvPr id="3" name="图片 2" descr="图标-04"/>
          <p:cNvPicPr>
            <a:picLocks noChangeAspect="1"/>
          </p:cNvPicPr>
          <p:nvPr>
            <p:custDataLst>
              <p:tags r:id="rId22"/>
            </p:custDataLst>
          </p:nvPr>
        </p:nvPicPr>
        <p:blipFill>
          <a:blip r:embed="rId23"/>
          <a:stretch>
            <a:fillRect/>
          </a:stretch>
        </p:blipFill>
        <p:spPr>
          <a:xfrm>
            <a:off x="4724400" y="7696200"/>
            <a:ext cx="1584960" cy="158496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664940" y="3829050"/>
            <a:ext cx="4281805" cy="4282440"/>
          </a:xfrm>
          <a:prstGeom prst="rect">
            <a:avLst/>
          </a:prstGeom>
        </p:spPr>
      </p:pic>
      <p:sp>
        <p:nvSpPr>
          <p:cNvPr id="4" name="Freeform 3"/>
          <p:cNvSpPr/>
          <p:nvPr/>
        </p:nvSpPr>
        <p:spPr>
          <a:xfrm>
            <a:off x="609600" y="167640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2"/>
          <a:srcRect/>
          <a:stretch>
            <a:fillRect/>
          </a:stretch>
        </p:blipFill>
        <p:spPr bwMode="auto">
          <a:xfrm>
            <a:off x="9448800" y="1422400"/>
            <a:ext cx="13677900" cy="76200"/>
          </a:xfrm>
          <a:prstGeom prst="rect">
            <a:avLst/>
          </a:prstGeom>
          <a:noFill/>
        </p:spPr>
      </p:pic>
      <p:sp>
        <p:nvSpPr>
          <p:cNvPr id="82" name="文本框 81"/>
          <p:cNvSpPr txBox="1"/>
          <p:nvPr/>
        </p:nvSpPr>
        <p:spPr>
          <a:xfrm>
            <a:off x="1153795" y="1152525"/>
            <a:ext cx="9824085" cy="521970"/>
          </a:xfrm>
          <a:prstGeom prst="rect">
            <a:avLst/>
          </a:prstGeom>
          <a:noFill/>
        </p:spPr>
        <p:txBody>
          <a:bodyPr wrap="square" rtlCol="0">
            <a:spAutoFit/>
          </a:bodyPr>
          <a:p>
            <a:r>
              <a:rPr lang="en-US" altLang="zh-CN" sz="2800" i="1"/>
              <a:t> Make scanning easier, more efficient, and easy to use. </a:t>
            </a:r>
            <a:endParaRPr lang="en-US" altLang="zh-CN" sz="2800" i="1"/>
          </a:p>
        </p:txBody>
      </p:sp>
      <p:sp>
        <p:nvSpPr>
          <p:cNvPr id="31" name="文本框 30"/>
          <p:cNvSpPr txBox="1"/>
          <p:nvPr/>
        </p:nvSpPr>
        <p:spPr>
          <a:xfrm>
            <a:off x="21057870" y="777240"/>
            <a:ext cx="2203450" cy="645160"/>
          </a:xfrm>
          <a:prstGeom prst="rect">
            <a:avLst/>
          </a:prstGeom>
          <a:noFill/>
        </p:spPr>
        <p:txBody>
          <a:bodyPr wrap="none" rtlCol="0">
            <a:spAutoFit/>
          </a:bodyPr>
          <a:p>
            <a:r>
              <a:rPr lang="en-US" altLang="zh-CN" sz="3600"/>
              <a:t>SDK/Demo</a:t>
            </a:r>
            <a:endParaRPr lang="en-US" altLang="zh-CN" sz="3600"/>
          </a:p>
        </p:txBody>
      </p:sp>
      <p:sp>
        <p:nvSpPr>
          <p:cNvPr id="2" name="文本框 1"/>
          <p:cNvSpPr txBox="1"/>
          <p:nvPr/>
        </p:nvSpPr>
        <p:spPr>
          <a:xfrm>
            <a:off x="1153795" y="2209800"/>
            <a:ext cx="7395210" cy="768350"/>
          </a:xfrm>
          <a:prstGeom prst="rect">
            <a:avLst/>
          </a:prstGeom>
          <a:noFill/>
        </p:spPr>
        <p:txBody>
          <a:bodyPr wrap="square" rtlCol="0">
            <a:spAutoFit/>
            <a:scene3d>
              <a:camera prst="orthographicFront"/>
              <a:lightRig rig="threePt" dir="t"/>
            </a:scene3d>
            <a:sp3d contourW="12700"/>
          </a:bodyPr>
          <a:p>
            <a:r>
              <a:rPr lang="en-US" altLang="zh-CN" sz="4400" b="1" dirty="0">
                <a:solidFill>
                  <a:srgbClr val="FF0000"/>
                </a:solidFill>
                <a:latin typeface="Times New Roman" panose="02020603050405020304" charset="0"/>
                <a:cs typeface="Times New Roman" panose="02020603050405020304" charset="0"/>
                <a:sym typeface="Century Gothic" panose="020B0502020202020204"/>
              </a:rPr>
              <a:t>IDE200 V3.0 SDK/Demo:</a:t>
            </a:r>
            <a:endParaRPr lang="en-US" altLang="zh-CN" sz="4400" b="1" dirty="0">
              <a:solidFill>
                <a:srgbClr val="FF0000"/>
              </a:solidFill>
              <a:latin typeface="Times New Roman" panose="02020603050405020304" charset="0"/>
              <a:cs typeface="Times New Roman" panose="02020603050405020304" charset="0"/>
              <a:sym typeface="Century Gothic" panose="020B0502020202020204"/>
            </a:endParaRPr>
          </a:p>
        </p:txBody>
      </p:sp>
      <p:sp>
        <p:nvSpPr>
          <p:cNvPr id="6" name="文本框 5"/>
          <p:cNvSpPr txBox="1"/>
          <p:nvPr/>
        </p:nvSpPr>
        <p:spPr>
          <a:xfrm>
            <a:off x="17297400" y="5486400"/>
            <a:ext cx="6046470" cy="6116320"/>
          </a:xfrm>
          <a:prstGeom prst="rect">
            <a:avLst/>
          </a:prstGeom>
        </p:spPr>
        <p:txBody>
          <a:bodyPr>
            <a:noAutofit/>
          </a:bodyPr>
          <a:p>
            <a:r>
              <a:rPr lang="en-US" altLang="zh-CN" sz="2000"/>
              <a:t>RTscan has specifically optimized the IDE200 V3.0 for reading Vietnamese ID cards, and its performance has proven to be excellent and highly reliable!</a:t>
            </a:r>
            <a:endParaRPr lang="en-US" altLang="zh-CN" sz="2000"/>
          </a:p>
          <a:p>
            <a:endParaRPr lang="en-US" altLang="zh-CN" sz="2000"/>
          </a:p>
          <a:p>
            <a:r>
              <a:rPr lang="en-US" altLang="zh-CN" sz="2000"/>
              <a:t>It only requires one step to complete the Vietnamese ID reading process:</a:t>
            </a:r>
            <a:endParaRPr lang="en-US" altLang="zh-CN" sz="2000"/>
          </a:p>
          <a:p>
            <a:endParaRPr lang="en-US" altLang="zh-CN" sz="2000"/>
          </a:p>
          <a:p>
            <a:r>
              <a:rPr lang="en-US" altLang="zh-CN" sz="2000"/>
              <a:t>Simply place the ID card on the scanner window, and it will directly extract the facial image from the RFID along with the relevant ID data—very quick, easy, and efficient!</a:t>
            </a:r>
            <a:endParaRPr lang="en-US" altLang="zh-CN" sz="2000"/>
          </a:p>
        </p:txBody>
      </p:sp>
      <p:sp>
        <p:nvSpPr>
          <p:cNvPr id="8" name="文本框 7"/>
          <p:cNvSpPr txBox="1"/>
          <p:nvPr/>
        </p:nvSpPr>
        <p:spPr>
          <a:xfrm>
            <a:off x="1219200" y="3183255"/>
            <a:ext cx="13759815" cy="1354455"/>
          </a:xfrm>
          <a:prstGeom prst="rect">
            <a:avLst/>
          </a:prstGeom>
        </p:spPr>
        <p:txBody>
          <a:bodyPr>
            <a:noAutofit/>
          </a:bodyPr>
          <a:p>
            <a:r>
              <a:rPr lang="en-US" altLang="zh-CN" sz="2000"/>
              <a:t>The IDE200 Captures ID1 documents in single-action: Ultraviolet, infrared, and full color, and simultaneously decodes the MRZ data or bar codes. It also supports contactless NFC reading and contact Smart Card chip Reading. Below is the SDK demo interface:</a:t>
            </a:r>
            <a:endParaRPr lang="en-US" altLang="zh-CN" sz="2000"/>
          </a:p>
        </p:txBody>
      </p:sp>
      <p:pic>
        <p:nvPicPr>
          <p:cNvPr id="9" name="图片 8"/>
          <p:cNvPicPr>
            <a:picLocks noChangeAspect="1"/>
          </p:cNvPicPr>
          <p:nvPr/>
        </p:nvPicPr>
        <p:blipFill>
          <a:blip r:embed="rId3"/>
          <a:stretch>
            <a:fillRect/>
          </a:stretch>
        </p:blipFill>
        <p:spPr>
          <a:xfrm>
            <a:off x="1295400" y="4343400"/>
            <a:ext cx="15256510" cy="9120505"/>
          </a:xfrm>
          <a:prstGeom prst="rect">
            <a:avLst/>
          </a:prstGeom>
        </p:spPr>
      </p:pic>
      <p:pic>
        <p:nvPicPr>
          <p:cNvPr id="16" name="图片 16" descr="IDE200-cccd-scanner-for-ban"/>
          <p:cNvPicPr>
            <a:picLocks noChangeAspect="1"/>
          </p:cNvPicPr>
          <p:nvPr/>
        </p:nvPicPr>
        <p:blipFill>
          <a:blip r:embed="rId4"/>
          <a:stretch>
            <a:fillRect/>
          </a:stretch>
        </p:blipFill>
        <p:spPr>
          <a:xfrm>
            <a:off x="17297400" y="10391140"/>
            <a:ext cx="6148070" cy="2739390"/>
          </a:xfrm>
          <a:prstGeom prst="rect">
            <a:avLst/>
          </a:prstGeom>
        </p:spPr>
      </p:pic>
      <p:sp>
        <p:nvSpPr>
          <p:cNvPr id="11" name="文本框 10"/>
          <p:cNvSpPr txBox="1"/>
          <p:nvPr>
            <p:custDataLst>
              <p:tags r:id="rId5"/>
            </p:custDataLst>
          </p:nvPr>
        </p:nvSpPr>
        <p:spPr>
          <a:xfrm>
            <a:off x="17221200" y="4191000"/>
            <a:ext cx="689864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Born for Vietnam Market.</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664940" y="3829050"/>
            <a:ext cx="4281805" cy="4282440"/>
          </a:xfrm>
          <a:prstGeom prst="rect">
            <a:avLst/>
          </a:prstGeom>
        </p:spPr>
      </p:pic>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2"/>
          <a:srcRect/>
          <a:stretch>
            <a:fillRect/>
          </a:stretch>
        </p:blipFill>
        <p:spPr bwMode="auto">
          <a:xfrm>
            <a:off x="9448800" y="1422400"/>
            <a:ext cx="13677900" cy="76200"/>
          </a:xfrm>
          <a:prstGeom prst="rect">
            <a:avLst/>
          </a:prstGeom>
          <a:noFill/>
        </p:spPr>
      </p:pic>
      <p:sp>
        <p:nvSpPr>
          <p:cNvPr id="82" name="文本框 81"/>
          <p:cNvSpPr txBox="1"/>
          <p:nvPr/>
        </p:nvSpPr>
        <p:spPr>
          <a:xfrm>
            <a:off x="1153795" y="1152525"/>
            <a:ext cx="9824085" cy="521970"/>
          </a:xfrm>
          <a:prstGeom prst="rect">
            <a:avLst/>
          </a:prstGeom>
          <a:noFill/>
        </p:spPr>
        <p:txBody>
          <a:bodyPr wrap="square" rtlCol="0">
            <a:spAutoFit/>
          </a:bodyPr>
          <a:p>
            <a:r>
              <a:rPr lang="en-US" altLang="zh-CN" sz="2800" i="1"/>
              <a:t> Make scanning easier, more efficient, and easy to use. </a:t>
            </a:r>
            <a:endParaRPr lang="en-US" altLang="zh-CN" sz="2800" i="1"/>
          </a:p>
        </p:txBody>
      </p:sp>
      <p:sp>
        <p:nvSpPr>
          <p:cNvPr id="31" name="文本框 30"/>
          <p:cNvSpPr txBox="1"/>
          <p:nvPr/>
        </p:nvSpPr>
        <p:spPr>
          <a:xfrm>
            <a:off x="20524470" y="777240"/>
            <a:ext cx="2724785" cy="645160"/>
          </a:xfrm>
          <a:prstGeom prst="rect">
            <a:avLst/>
          </a:prstGeom>
          <a:noFill/>
        </p:spPr>
        <p:txBody>
          <a:bodyPr wrap="none" rtlCol="0">
            <a:spAutoFit/>
          </a:bodyPr>
          <a:p>
            <a:r>
              <a:rPr lang="en-US" altLang="zh-CN" sz="3600"/>
              <a:t>Specifications</a:t>
            </a:r>
            <a:endParaRPr lang="en-US" altLang="zh-CN" sz="3600"/>
          </a:p>
        </p:txBody>
      </p:sp>
      <p:sp>
        <p:nvSpPr>
          <p:cNvPr id="2" name="文本框 1"/>
          <p:cNvSpPr txBox="1"/>
          <p:nvPr/>
        </p:nvSpPr>
        <p:spPr>
          <a:xfrm>
            <a:off x="1153795" y="2209800"/>
            <a:ext cx="7395210" cy="768350"/>
          </a:xfrm>
          <a:prstGeom prst="rect">
            <a:avLst/>
          </a:prstGeom>
          <a:noFill/>
        </p:spPr>
        <p:txBody>
          <a:bodyPr wrap="square" rtlCol="0">
            <a:spAutoFit/>
            <a:scene3d>
              <a:camera prst="orthographicFront"/>
              <a:lightRig rig="threePt" dir="t"/>
            </a:scene3d>
            <a:sp3d contourW="12700"/>
          </a:bodyPr>
          <a:p>
            <a:r>
              <a:rPr lang="en-US" altLang="zh-CN" sz="4400" b="1" dirty="0">
                <a:solidFill>
                  <a:srgbClr val="FF0000"/>
                </a:solidFill>
                <a:latin typeface="Times New Roman" panose="02020603050405020304" charset="0"/>
                <a:cs typeface="Times New Roman" panose="02020603050405020304" charset="0"/>
                <a:sym typeface="Century Gothic" panose="020B0502020202020204"/>
              </a:rPr>
              <a:t>IDE200 V3.0 Specifications:</a:t>
            </a:r>
            <a:endParaRPr lang="en-US" altLang="zh-CN" sz="4400" b="1" dirty="0">
              <a:solidFill>
                <a:srgbClr val="FF0000"/>
              </a:solidFill>
              <a:latin typeface="Times New Roman" panose="02020603050405020304" charset="0"/>
              <a:cs typeface="Times New Roman" panose="02020603050405020304" charset="0"/>
              <a:sym typeface="Century Gothic" panose="020B0502020202020204"/>
            </a:endParaRPr>
          </a:p>
        </p:txBody>
      </p:sp>
      <p:sp>
        <p:nvSpPr>
          <p:cNvPr id="1073743352" name="文本框 1073743351"/>
          <p:cNvSpPr txBox="1"/>
          <p:nvPr/>
        </p:nvSpPr>
        <p:spPr>
          <a:xfrm>
            <a:off x="18141950" y="10287000"/>
            <a:ext cx="4612005" cy="1560195"/>
          </a:xfrm>
          <a:prstGeom prst="rect">
            <a:avLst/>
          </a:prstGeom>
          <a:noFill/>
          <a:ln w="9525">
            <a:noFill/>
          </a:ln>
        </p:spPr>
        <p:txBody>
          <a:bodyPr/>
          <a:p>
            <a:r>
              <a:rPr lang="zh-CN" altLang="en-US" sz="2000"/>
              <a:t>Mounting Screw Holes</a:t>
            </a:r>
            <a:endParaRPr lang="zh-CN" altLang="en-US" sz="2000"/>
          </a:p>
          <a:p>
            <a:endParaRPr lang="zh-CN" altLang="en-US" sz="2000"/>
          </a:p>
          <a:p>
            <a:r>
              <a:rPr lang="zh-CN" altLang="en-US" sz="2000"/>
              <a:t>This scanner is also suitable for kiosk embedded use, you can fix it easily into your device with these screw holes.</a:t>
            </a:r>
            <a:endParaRPr lang="zh-CN" altLang="en-US" sz="2000"/>
          </a:p>
          <a:p>
            <a:endParaRPr lang="zh-CN" altLang="en-US" sz="2000"/>
          </a:p>
        </p:txBody>
      </p:sp>
      <p:pic>
        <p:nvPicPr>
          <p:cNvPr id="17" name="图片 17"/>
          <p:cNvPicPr>
            <a:picLocks noChangeAspect="1"/>
          </p:cNvPicPr>
          <p:nvPr/>
        </p:nvPicPr>
        <p:blipFill>
          <a:blip r:embed="rId3">
            <a:extLst>
              <a:ext uri="{28A0092B-C50C-407E-A947-70E740481C1C}">
                <a14:useLocalDpi xmlns:a14="http://schemas.microsoft.com/office/drawing/2010/main" val="0"/>
              </a:ext>
            </a:extLst>
          </a:blip>
          <a:srcRect l="9129" t="14030" r="6191" b="6327"/>
          <a:stretch>
            <a:fillRect/>
          </a:stretch>
        </p:blipFill>
        <p:spPr>
          <a:xfrm>
            <a:off x="17602200" y="4114800"/>
            <a:ext cx="5299075" cy="3802380"/>
          </a:xfrm>
          <a:prstGeom prst="rect">
            <a:avLst/>
          </a:prstGeom>
          <a:ln>
            <a:noFill/>
          </a:ln>
        </p:spPr>
      </p:pic>
      <p:grpSp>
        <p:nvGrpSpPr>
          <p:cNvPr id="7" name="组合 6"/>
          <p:cNvGrpSpPr/>
          <p:nvPr/>
        </p:nvGrpSpPr>
        <p:grpSpPr>
          <a:xfrm rot="6780000">
            <a:off x="18902387" y="7657798"/>
            <a:ext cx="2218125" cy="1975467"/>
            <a:chOff x="5426" y="11333"/>
            <a:chExt cx="2354" cy="1921"/>
          </a:xfrm>
        </p:grpSpPr>
        <p:sp>
          <p:nvSpPr>
            <p:cNvPr id="12" name="直接连接符 11"/>
            <p:cNvSpPr/>
            <p:nvPr/>
          </p:nvSpPr>
          <p:spPr>
            <a:xfrm flipH="1">
              <a:off x="5426" y="11333"/>
              <a:ext cx="2354" cy="328"/>
            </a:xfrm>
            <a:prstGeom prst="line">
              <a:avLst/>
            </a:prstGeom>
            <a:ln w="9525" cap="flat" cmpd="sng">
              <a:solidFill>
                <a:srgbClr val="00B050"/>
              </a:solidFill>
              <a:prstDash val="solid"/>
              <a:headEnd type="none" w="med" len="med"/>
              <a:tailEnd type="arrow" w="med" len="med"/>
            </a:ln>
          </p:spPr>
        </p:sp>
        <p:sp>
          <p:nvSpPr>
            <p:cNvPr id="13" name="直接连接符 12"/>
            <p:cNvSpPr/>
            <p:nvPr/>
          </p:nvSpPr>
          <p:spPr>
            <a:xfrm flipH="1">
              <a:off x="5426" y="11333"/>
              <a:ext cx="2354" cy="1921"/>
            </a:xfrm>
            <a:prstGeom prst="line">
              <a:avLst/>
            </a:prstGeom>
            <a:ln w="9525" cap="flat" cmpd="sng">
              <a:solidFill>
                <a:srgbClr val="00B050"/>
              </a:solidFill>
              <a:prstDash val="solid"/>
              <a:headEnd type="none" w="med" len="med"/>
              <a:tailEnd type="arrow" w="med" len="med"/>
            </a:ln>
          </p:spPr>
        </p:sp>
      </p:grpSp>
      <p:graphicFrame>
        <p:nvGraphicFramePr>
          <p:cNvPr id="3" name="表格 2"/>
          <p:cNvGraphicFramePr/>
          <p:nvPr>
            <p:custDataLst>
              <p:tags r:id="rId4"/>
            </p:custDataLst>
          </p:nvPr>
        </p:nvGraphicFramePr>
        <p:xfrm>
          <a:off x="1287780" y="3194685"/>
          <a:ext cx="15917545" cy="10172065"/>
        </p:xfrm>
        <a:graphic>
          <a:graphicData uri="http://schemas.openxmlformats.org/drawingml/2006/table">
            <a:tbl>
              <a:tblPr/>
              <a:tblGrid>
                <a:gridCol w="2251075"/>
                <a:gridCol w="2889250"/>
                <a:gridCol w="2226310"/>
                <a:gridCol w="8550910"/>
              </a:tblGrid>
              <a:tr h="274320">
                <a:tc rowSpan="10">
                  <a:txBody>
                    <a:bodyPr/>
                    <a:p>
                      <a:pPr marL="85725" indent="0" fontAlgn="t">
                        <a:spcBef>
                          <a:spcPct val="0"/>
                        </a:spcBef>
                        <a:spcAft>
                          <a:spcPct val="0"/>
                        </a:spcAft>
                      </a:pPr>
                      <a:r>
                        <a:rPr lang="en-US" altLang="zh-CN" sz="1800" b="1">
                          <a:latin typeface="Cambria" panose="02040503050406030204" charset="0"/>
                          <a:ea typeface="微软雅黑" panose="020B0503020204020204" charset="-122"/>
                          <a:cs typeface="Cambria" panose="02040503050406030204" charset="0"/>
                        </a:rPr>
                        <a:t>Performance</a:t>
                      </a:r>
                      <a:endParaRPr lang="en-US" altLang="zh-CN" sz="1800" b="1">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Image resolution</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&gt;600dpi</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Sensor / lens</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8 </a:t>
                      </a:r>
                      <a:r>
                        <a:rPr lang="en-US" altLang="zh-CN" sz="1800">
                          <a:latin typeface="Cambria" panose="02040503050406030204" charset="0"/>
                          <a:ea typeface="Arial" panose="020B0604020202020204"/>
                          <a:cs typeface="Cambria" panose="02040503050406030204" charset="0"/>
                        </a:rPr>
                        <a:t> </a:t>
                      </a:r>
                      <a:r>
                        <a:rPr lang="en-US" altLang="zh-CN" sz="1800">
                          <a:latin typeface="Cambria" panose="02040503050406030204" charset="0"/>
                          <a:ea typeface="微软雅黑" panose="020B0503020204020204" charset="-122"/>
                          <a:cs typeface="Cambria" panose="02040503050406030204" charset="0"/>
                        </a:rPr>
                        <a:t>Megapixel sensor/ 5 Megapixel Lens</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82296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Illumination/</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Light source</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White</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IR – Infra</a:t>
                      </a:r>
                      <a:r>
                        <a:rPr lang="en-US" altLang="zh-CN" sz="1800">
                          <a:latin typeface="Cambria" panose="02040503050406030204" charset="0"/>
                          <a:ea typeface="Century751 BT"/>
                          <a:cs typeface="Cambria" panose="02040503050406030204" charset="0"/>
                        </a:rPr>
                        <a:t>r</a:t>
                      </a:r>
                      <a:r>
                        <a:rPr lang="en-US" altLang="zh-CN" sz="1800">
                          <a:latin typeface="Cambria" panose="02040503050406030204" charset="0"/>
                          <a:ea typeface="微软雅黑" panose="020B0503020204020204" charset="-122"/>
                          <a:cs typeface="Cambria" panose="02040503050406030204" charset="0"/>
                        </a:rPr>
                        <a:t>ed</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UV – Ultra Violet (Optional)</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82296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rowSpan="3">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Symbologies</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OCR-B/</a:t>
                      </a:r>
                      <a:endParaRPr lang="en-US" altLang="zh-CN" sz="1800">
                        <a:latin typeface="Cambria" panose="02040503050406030204" charset="0"/>
                        <a:ea typeface="微软雅黑" panose="020B0503020204020204" charset="-122"/>
                        <a:cs typeface="Cambria" panose="02040503050406030204" charset="0"/>
                      </a:endParaRPr>
                    </a:p>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MRZ</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 </a:t>
                      </a:r>
                      <a:endParaRPr lang="en-US" altLang="zh-CN" sz="1800">
                        <a:latin typeface="Cambria" panose="02040503050406030204" charset="0"/>
                        <a:ea typeface="微软雅黑" panose="020B0503020204020204" charset="-122"/>
                        <a:cs typeface="Cambria" panose="02040503050406030204" charset="0"/>
                      </a:endParaRPr>
                    </a:p>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ID documents: 3 lines</a:t>
                      </a:r>
                      <a:r>
                        <a:rPr lang="en-US" altLang="zh-CN" sz="1800">
                          <a:latin typeface="Cambria" panose="02040503050406030204" charset="0"/>
                          <a:ea typeface="Century751 BT"/>
                          <a:cs typeface="Cambria" panose="02040503050406030204" charset="0"/>
                        </a:rPr>
                        <a:t> Doc9303</a:t>
                      </a:r>
                      <a:r>
                        <a:rPr lang="en-US" altLang="zh-CN" sz="1800">
                          <a:latin typeface="Cambria" panose="02040503050406030204" charset="0"/>
                          <a:ea typeface="微软雅黑" panose="020B0503020204020204" charset="-122"/>
                          <a:cs typeface="Cambria" panose="02040503050406030204" charset="0"/>
                        </a:rPr>
                        <a:t> </a:t>
                      </a:r>
                      <a:r>
                        <a:rPr lang="en-US" altLang="zh-CN" sz="1800">
                          <a:latin typeface="Cambria" panose="02040503050406030204" charset="0"/>
                          <a:ea typeface="Century751 BT"/>
                          <a:cs typeface="Cambria" panose="02040503050406030204" charset="0"/>
                        </a:rPr>
                        <a:t>TD1 MRZ</a:t>
                      </a:r>
                      <a:endParaRPr lang="en-US" altLang="zh-CN" sz="1800">
                        <a:latin typeface="Cambria" panose="02040503050406030204" charset="0"/>
                        <a:ea typeface="Century751 BT"/>
                        <a:cs typeface="Cambria" panose="02040503050406030204" charset="0"/>
                      </a:endParaRPr>
                    </a:p>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 </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54864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1D code</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EAN-13, EAN-8, UPC-A, UPC-E, UPC-EAN, Code 39, Code 128, Code 93,</a:t>
                      </a:r>
                      <a:endParaRPr lang="en-US" altLang="zh-CN" sz="1800">
                        <a:latin typeface="Cambria" panose="02040503050406030204" charset="0"/>
                        <a:ea typeface="微软雅黑" panose="020B0503020204020204" charset="-122"/>
                        <a:cs typeface="Cambria" panose="02040503050406030204" charset="0"/>
                      </a:endParaRPr>
                    </a:p>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Codabar, EAN-13, ITF,</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28257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2D code</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ctr"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PDF417 in ID documents, QR Code, Data Matrix, AZTEC, Maxicode</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r>
              <a:tr h="28130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Scan Mode</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Automatic mode: automatic card placement detection and read; Manual trigger mode</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81305">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Image Scan speed</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Around 1s for single type image, around </a:t>
                      </a:r>
                      <a:r>
                        <a:rPr lang="en-US" altLang="zh-CN" sz="1800">
                          <a:latin typeface="Cambria" panose="02040503050406030204" charset="0"/>
                          <a:ea typeface="Century751 BT"/>
                          <a:cs typeface="Cambria" panose="02040503050406030204" charset="0"/>
                        </a:rPr>
                        <a:t>2-3</a:t>
                      </a:r>
                      <a:r>
                        <a:rPr lang="en-US" altLang="zh-CN" sz="1800">
                          <a:latin typeface="Cambria" panose="02040503050406030204" charset="0"/>
                          <a:ea typeface="微软雅黑" panose="020B0503020204020204" charset="-122"/>
                          <a:cs typeface="Cambria" panose="02040503050406030204" charset="0"/>
                        </a:rPr>
                        <a:t>s for Color+ IR+UV (a little different with different computer)</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37160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Contactless NFC</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 </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Standards: ISO/IEC 14443 A&amp;B,ISO/IEC 18092. Protocols T=CL.  </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Supported Contactless Card ICs: MIFARE® Classic Family, MIFARE Ultralight Family, MIFARE Plus Family, MIFARE DESFire Family, FeliCa™,NFC Forum Tag Types 1/2/3/4</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Data Transfer Rate 106/212/424/848 kbits/s, depending on card IC</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64592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Contact Smart Card </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 </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Supported Standards: ISO/IEC7816, ISO/IEC14443</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Supported Contact Card Types: All major ISO/IEC 7816 compliant Smart Card</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Contact Smart Card Protocols: T=0, T=1</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Smart Card Interface Speed:  Up to 600 kbps (depending on card) • TA1=97</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Smart Card Clock Frequency: ISO/IEC 7816 compliant up to 5 MHz; Operates up to 12 MHz</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rowSpan="6">
                  <a:txBody>
                    <a:bodyPr/>
                    <a:p>
                      <a:pPr marL="85725" indent="0" fontAlgn="t" latinLnBrk="1">
                        <a:spcBef>
                          <a:spcPct val="0"/>
                        </a:spcBef>
                        <a:spcAft>
                          <a:spcPct val="0"/>
                        </a:spcAft>
                      </a:pPr>
                      <a:r>
                        <a:rPr lang="en-US" altLang="zh-CN" sz="1800" b="1">
                          <a:latin typeface="Cambria" panose="02040503050406030204" charset="0"/>
                          <a:ea typeface="微软雅黑" panose="020B0503020204020204" charset="-122"/>
                          <a:cs typeface="Cambria" panose="02040503050406030204" charset="0"/>
                        </a:rPr>
                        <a:t>Mechanical/</a:t>
                      </a:r>
                      <a:endParaRPr lang="en-US" altLang="zh-CN" sz="1800" b="1">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b="1">
                          <a:latin typeface="Cambria" panose="02040503050406030204" charset="0"/>
                          <a:ea typeface="微软雅黑" panose="020B0503020204020204" charset="-122"/>
                          <a:cs typeface="Cambria" panose="02040503050406030204" charset="0"/>
                        </a:rPr>
                        <a:t>Electric</a:t>
                      </a:r>
                      <a:endParaRPr lang="en-US" altLang="zh-CN" sz="1800" b="1">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Interface</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USB 2.0 data transfer and USB powered</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Power supply</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USB, no external power needed</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Dimensions</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13.4(W)×9.4(D)×1</a:t>
                      </a:r>
                      <a:r>
                        <a:rPr lang="en-US" altLang="zh-CN" sz="1800">
                          <a:latin typeface="Cambria" panose="02040503050406030204" charset="0"/>
                          <a:ea typeface="Century751 BT"/>
                          <a:cs typeface="Cambria" panose="02040503050406030204" charset="0"/>
                        </a:rPr>
                        <a:t>2</a:t>
                      </a:r>
                      <a:r>
                        <a:rPr lang="en-US" altLang="zh-CN" sz="1800">
                          <a:latin typeface="Cambria" panose="02040503050406030204" charset="0"/>
                          <a:ea typeface="微软雅黑" panose="020B0503020204020204" charset="-122"/>
                          <a:cs typeface="Cambria" panose="02040503050406030204" charset="0"/>
                        </a:rPr>
                        <a:t>.</a:t>
                      </a:r>
                      <a:r>
                        <a:rPr lang="en-US" altLang="zh-CN" sz="1800">
                          <a:latin typeface="Cambria" panose="02040503050406030204" charset="0"/>
                          <a:ea typeface="Century751 BT"/>
                          <a:cs typeface="Cambria" panose="02040503050406030204" charset="0"/>
                        </a:rPr>
                        <a:t>7</a:t>
                      </a:r>
                      <a:r>
                        <a:rPr lang="en-US" altLang="zh-CN" sz="1800">
                          <a:latin typeface="Cambria" panose="02040503050406030204" charset="0"/>
                          <a:ea typeface="微软雅黑" panose="020B0503020204020204" charset="-122"/>
                          <a:cs typeface="Cambria" panose="02040503050406030204" charset="0"/>
                        </a:rPr>
                        <a:t>(H)/cm</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Weight</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3</a:t>
                      </a:r>
                      <a:r>
                        <a:rPr lang="en-US" altLang="zh-CN" sz="1800">
                          <a:latin typeface="Cambria" panose="02040503050406030204" charset="0"/>
                          <a:ea typeface="Century751 BT"/>
                          <a:cs typeface="Cambria" panose="02040503050406030204" charset="0"/>
                        </a:rPr>
                        <a:t>4</a:t>
                      </a:r>
                      <a:r>
                        <a:rPr lang="en-US" altLang="zh-CN" sz="1800">
                          <a:latin typeface="Cambria" panose="02040503050406030204" charset="0"/>
                          <a:ea typeface="微软雅黑" panose="020B0503020204020204" charset="-122"/>
                          <a:cs typeface="Cambria" panose="02040503050406030204" charset="0"/>
                        </a:rPr>
                        <a:t>0g</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Notification</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Beep, LED indicator</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vMerge="1">
                  <a:tcPr>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Window</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Anti-scratch glass</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a:txBody>
                    <a:bodyPr/>
                    <a:p>
                      <a:pPr marL="85725" indent="0">
                        <a:spcBef>
                          <a:spcPct val="0"/>
                        </a:spcBef>
                        <a:spcAft>
                          <a:spcPct val="0"/>
                        </a:spcAft>
                      </a:pPr>
                      <a:r>
                        <a:rPr lang="en-US" altLang="zh-CN" sz="1800" b="1">
                          <a:latin typeface="Cambria" panose="02040503050406030204" charset="0"/>
                          <a:ea typeface="微软雅黑" panose="020B0503020204020204" charset="-122"/>
                          <a:cs typeface="Cambria" panose="02040503050406030204" charset="0"/>
                        </a:rPr>
                        <a:t>OS</a:t>
                      </a:r>
                      <a:endParaRPr lang="en-US" altLang="zh-CN" sz="1800" b="1">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Driver</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No driver is required. </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371600">
                <a:tc>
                  <a:txBody>
                    <a:bodyPr/>
                    <a:p>
                      <a:pPr marL="85725" indent="0" fontAlgn="t" latinLnBrk="1">
                        <a:spcBef>
                          <a:spcPct val="0"/>
                        </a:spcBef>
                        <a:spcAft>
                          <a:spcPct val="0"/>
                        </a:spcAft>
                      </a:pPr>
                      <a:r>
                        <a:rPr lang="en-US" altLang="zh-CN" sz="1800" b="1">
                          <a:latin typeface="Cambria" panose="02040503050406030204" charset="0"/>
                          <a:ea typeface="微软雅黑" panose="020B0503020204020204" charset="-122"/>
                          <a:cs typeface="Cambria" panose="02040503050406030204" charset="0"/>
                        </a:rPr>
                        <a:t>SDK</a:t>
                      </a:r>
                      <a:endParaRPr lang="en-US" altLang="zh-CN" sz="1800" b="1">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Software development kit</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Supports to:</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buFont typeface="Times New Roman" panose="02020603050405020304"/>
                        <a:buAutoNum type="arabicPeriod"/>
                      </a:pPr>
                      <a:r>
                        <a:rPr lang="en-US" altLang="zh-CN" sz="1800">
                          <a:latin typeface="Cambria" panose="02040503050406030204" charset="0"/>
                          <a:ea typeface="Century751 BT"/>
                          <a:cs typeface="Cambria" panose="02040503050406030204" charset="0"/>
                        </a:rPr>
                        <a:t>P</a:t>
                      </a:r>
                      <a:r>
                        <a:rPr lang="en-US" altLang="zh-CN" sz="1800">
                          <a:latin typeface="Cambria" panose="02040503050406030204" charset="0"/>
                          <a:ea typeface="微软雅黑" panose="020B0503020204020204" charset="-122"/>
                          <a:cs typeface="Cambria" panose="02040503050406030204" charset="0"/>
                        </a:rPr>
                        <a:t>ick up name</a:t>
                      </a:r>
                      <a:r>
                        <a:rPr lang="en-US" altLang="zh-CN" sz="1800">
                          <a:latin typeface="Cambria" panose="02040503050406030204" charset="0"/>
                          <a:ea typeface="Century751 BT"/>
                          <a:cs typeface="Cambria" panose="02040503050406030204" charset="0"/>
                        </a:rPr>
                        <a:t>,</a:t>
                      </a:r>
                      <a:r>
                        <a:rPr lang="en-US" altLang="zh-CN" sz="1800">
                          <a:latin typeface="Cambria" panose="02040503050406030204" charset="0"/>
                          <a:ea typeface="微软雅黑" panose="020B0503020204020204" charset="-122"/>
                          <a:cs typeface="Cambria" panose="02040503050406030204" charset="0"/>
                        </a:rPr>
                        <a:t> id number</a:t>
                      </a:r>
                      <a:r>
                        <a:rPr lang="en-US" altLang="zh-CN" sz="1800">
                          <a:latin typeface="Cambria" panose="02040503050406030204" charset="0"/>
                          <a:ea typeface="Century751 BT"/>
                          <a:cs typeface="Cambria" panose="02040503050406030204" charset="0"/>
                        </a:rPr>
                        <a:t>, etc.</a:t>
                      </a:r>
                      <a:r>
                        <a:rPr lang="en-US" altLang="zh-CN" sz="1800">
                          <a:latin typeface="Cambria" panose="02040503050406030204" charset="0"/>
                          <a:ea typeface="微软雅黑" panose="020B0503020204020204" charset="-122"/>
                          <a:cs typeface="Cambria" panose="02040503050406030204" charset="0"/>
                        </a:rPr>
                        <a:t> from MRZ data</a:t>
                      </a:r>
                      <a:r>
                        <a:rPr lang="en-US" altLang="zh-CN" sz="1800">
                          <a:latin typeface="Cambria" panose="02040503050406030204" charset="0"/>
                          <a:ea typeface="Century751 BT"/>
                          <a:cs typeface="Cambria" panose="02040503050406030204" charset="0"/>
                        </a:rPr>
                        <a:t>. 2.</a:t>
                      </a:r>
                      <a:r>
                        <a:rPr lang="en-US" altLang="zh-CN" sz="1800">
                          <a:latin typeface="Cambria" panose="02040503050406030204" charset="0"/>
                          <a:ea typeface="微软雅黑" panose="020B0503020204020204" charset="-122"/>
                          <a:cs typeface="Cambria" panose="02040503050406030204" charset="0"/>
                        </a:rPr>
                        <a:t>decode bar codes</a:t>
                      </a:r>
                      <a:r>
                        <a:rPr lang="en-US" altLang="zh-CN" sz="1800">
                          <a:latin typeface="Cambria" panose="02040503050406030204" charset="0"/>
                          <a:ea typeface="Century751 BT"/>
                          <a:cs typeface="Cambria" panose="02040503050406030204" charset="0"/>
                        </a:rPr>
                        <a:t>. 3.</a:t>
                      </a:r>
                      <a:r>
                        <a:rPr lang="en-US" altLang="zh-CN" sz="1800">
                          <a:latin typeface="Cambria" panose="02040503050406030204" charset="0"/>
                          <a:ea typeface="微软雅黑" panose="020B0503020204020204" charset="-122"/>
                          <a:cs typeface="Cambria" panose="02040503050406030204" charset="0"/>
                        </a:rPr>
                        <a:t>Get original or cropped </a:t>
                      </a:r>
                      <a:r>
                        <a:rPr lang="en-US" altLang="zh-CN" sz="1800">
                          <a:latin typeface="Cambria" panose="02040503050406030204" charset="0"/>
                          <a:ea typeface="Century751 BT"/>
                          <a:cs typeface="Cambria" panose="02040503050406030204" charset="0"/>
                        </a:rPr>
                        <a:t> </a:t>
                      </a:r>
                      <a:r>
                        <a:rPr lang="en-US" altLang="zh-CN" sz="1800">
                          <a:latin typeface="Cambria" panose="02040503050406030204" charset="0"/>
                          <a:ea typeface="微软雅黑" panose="020B0503020204020204" charset="-122"/>
                          <a:cs typeface="Cambria" panose="02040503050406030204" charset="0"/>
                        </a:rPr>
                        <a:t>images</a:t>
                      </a:r>
                      <a:r>
                        <a:rPr lang="en-US" altLang="zh-CN" sz="1800">
                          <a:latin typeface="Cambria" panose="02040503050406030204" charset="0"/>
                          <a:ea typeface="Century751 BT"/>
                          <a:cs typeface="Cambria" panose="02040503050406030204" charset="0"/>
                        </a:rPr>
                        <a:t>. 4. Get ID information from NFC chip or Smart card. Etc. </a:t>
                      </a:r>
                      <a:endParaRPr lang="en-US" altLang="zh-CN" sz="1800">
                        <a:latin typeface="Cambria" panose="02040503050406030204" charset="0"/>
                        <a:ea typeface="Century751 BT"/>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SDK is based on Windows only currently.</a:t>
                      </a:r>
                      <a:endParaRPr lang="en-US" altLang="zh-CN" sz="1800">
                        <a:latin typeface="Cambria" panose="02040503050406030204" charset="0"/>
                        <a:ea typeface="微软雅黑" panose="020B0503020204020204" charset="-122"/>
                        <a:cs typeface="Cambria" panose="02040503050406030204" charset="0"/>
                      </a:endParaRPr>
                    </a:p>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 </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274320">
                <a:tc>
                  <a:txBody>
                    <a:bodyPr/>
                    <a:p>
                      <a:pPr marL="85725" indent="0" fontAlgn="t" latinLnBrk="1">
                        <a:spcBef>
                          <a:spcPct val="0"/>
                        </a:spcBef>
                        <a:spcAft>
                          <a:spcPct val="0"/>
                        </a:spcAft>
                      </a:pPr>
                      <a:r>
                        <a:rPr lang="en-US" altLang="zh-CN" sz="1800" b="1">
                          <a:latin typeface="Cambria" panose="02040503050406030204" charset="0"/>
                          <a:ea typeface="微软雅黑" panose="020B0503020204020204" charset="-122"/>
                          <a:cs typeface="Cambria" panose="02040503050406030204" charset="0"/>
                        </a:rPr>
                        <a:t>Applications</a:t>
                      </a:r>
                      <a:endParaRPr lang="en-US" altLang="zh-CN" sz="1800" b="1">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 </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gridSpan="2">
                  <a:txBody>
                    <a:bodyPr/>
                    <a:p>
                      <a:pPr marL="85725" indent="0" fontAlgn="t" latinLnBrk="1">
                        <a:spcBef>
                          <a:spcPct val="0"/>
                        </a:spcBef>
                        <a:spcAft>
                          <a:spcPct val="0"/>
                        </a:spcAft>
                      </a:pPr>
                      <a:r>
                        <a:rPr lang="en-US" altLang="zh-CN" sz="1800">
                          <a:latin typeface="Cambria" panose="02040503050406030204" charset="0"/>
                          <a:ea typeface="微软雅黑" panose="020B0503020204020204" charset="-122"/>
                          <a:cs typeface="Cambria" panose="02040503050406030204" charset="0"/>
                        </a:rPr>
                        <a:t>Banks, </a:t>
                      </a:r>
                      <a:r>
                        <a:rPr lang="en-US" altLang="zh-CN" sz="1800">
                          <a:latin typeface="Cambria" panose="02040503050406030204" charset="0"/>
                          <a:ea typeface="Century751 BT"/>
                          <a:cs typeface="Cambria" panose="02040503050406030204" charset="0"/>
                        </a:rPr>
                        <a:t>Goverment, H</a:t>
                      </a:r>
                      <a:r>
                        <a:rPr lang="en-US" altLang="zh-CN" sz="1800">
                          <a:latin typeface="Cambria" panose="02040503050406030204" charset="0"/>
                          <a:ea typeface="微软雅黑" panose="020B0503020204020204" charset="-122"/>
                          <a:cs typeface="Cambria" panose="02040503050406030204" charset="0"/>
                        </a:rPr>
                        <a:t>ealthcare,</a:t>
                      </a:r>
                      <a:r>
                        <a:rPr lang="en-US" altLang="zh-CN" sz="1800">
                          <a:latin typeface="Cambria" panose="02040503050406030204" charset="0"/>
                          <a:ea typeface="Century751 BT"/>
                          <a:cs typeface="Cambria" panose="02040503050406030204" charset="0"/>
                        </a:rPr>
                        <a:t> T</a:t>
                      </a:r>
                      <a:r>
                        <a:rPr lang="en-US" altLang="zh-CN" sz="1800">
                          <a:latin typeface="Cambria" panose="02040503050406030204" charset="0"/>
                          <a:ea typeface="微软雅黑" panose="020B0503020204020204" charset="-122"/>
                          <a:cs typeface="Cambria" panose="02040503050406030204" charset="0"/>
                        </a:rPr>
                        <a:t>elecommunicatio</a:t>
                      </a:r>
                      <a:r>
                        <a:rPr lang="en-US" altLang="zh-CN" sz="1800">
                          <a:latin typeface="Cambria" panose="02040503050406030204" charset="0"/>
                          <a:ea typeface="Century751 BT"/>
                          <a:cs typeface="Cambria" panose="02040503050406030204" charset="0"/>
                        </a:rPr>
                        <a:t>,</a:t>
                      </a:r>
                      <a:r>
                        <a:rPr lang="en-US" altLang="zh-CN" sz="1800">
                          <a:latin typeface="Cambria" panose="02040503050406030204" charset="0"/>
                          <a:ea typeface="微软雅黑" panose="020B0503020204020204" charset="-122"/>
                          <a:cs typeface="Cambria" panose="02040503050406030204" charset="0"/>
                        </a:rPr>
                        <a:t>  Car-rent, Hotel</a:t>
                      </a:r>
                      <a:endParaRPr lang="en-US" altLang="zh-CN" sz="1800">
                        <a:latin typeface="Cambria" panose="02040503050406030204" charset="0"/>
                        <a:ea typeface="微软雅黑" panose="020B0503020204020204" charset="-122"/>
                        <a:cs typeface="Cambria" panose="02040503050406030204" charset="0"/>
                      </a:endParaRPr>
                    </a:p>
                  </a:txBody>
                  <a:tcPr marL="76200" marR="76200" marT="0" marB="0" anchor="t"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solidFill>
                      <a:srgbClr val="FFFFFF"/>
                    </a:solid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664940" y="3829050"/>
            <a:ext cx="4281805" cy="4282440"/>
          </a:xfrm>
          <a:prstGeom prst="rect">
            <a:avLst/>
          </a:prstGeom>
        </p:spPr>
      </p:pic>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2"/>
          <a:srcRect/>
          <a:stretch>
            <a:fillRect/>
          </a:stretch>
        </p:blipFill>
        <p:spPr bwMode="auto">
          <a:xfrm>
            <a:off x="9448800" y="1422400"/>
            <a:ext cx="13677900" cy="76200"/>
          </a:xfrm>
          <a:prstGeom prst="rect">
            <a:avLst/>
          </a:prstGeom>
          <a:noFill/>
        </p:spPr>
      </p:pic>
      <p:sp>
        <p:nvSpPr>
          <p:cNvPr id="27" name="文本框 26"/>
          <p:cNvSpPr txBox="1"/>
          <p:nvPr/>
        </p:nvSpPr>
        <p:spPr>
          <a:xfrm>
            <a:off x="5125085" y="3030855"/>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Banks</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21" name="文本框 20"/>
          <p:cNvSpPr txBox="1"/>
          <p:nvPr/>
        </p:nvSpPr>
        <p:spPr>
          <a:xfrm>
            <a:off x="12649200" y="3000375"/>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Hotels</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26" name="文本框 25"/>
          <p:cNvSpPr txBox="1"/>
          <p:nvPr/>
        </p:nvSpPr>
        <p:spPr>
          <a:xfrm>
            <a:off x="5105400" y="8686800"/>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Telecom</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29" name="文本框 28"/>
          <p:cNvSpPr txBox="1"/>
          <p:nvPr/>
        </p:nvSpPr>
        <p:spPr>
          <a:xfrm>
            <a:off x="12725400" y="8686800"/>
            <a:ext cx="6534150" cy="645160"/>
          </a:xfrm>
          <a:prstGeom prst="rect">
            <a:avLst/>
          </a:prstGeom>
          <a:noFill/>
        </p:spPr>
        <p:txBody>
          <a:bodyPr wrap="square" rtlCol="0">
            <a:spAutoFit/>
            <a:scene3d>
              <a:camera prst="orthographicFront"/>
              <a:lightRig rig="threePt" dir="t"/>
            </a:scene3d>
            <a:sp3d contourW="12700"/>
          </a:bodyPr>
          <a:p>
            <a:pPr algn="ctr"/>
            <a:r>
              <a:rPr lang="en-US" altLang="zh-CN" sz="3600" b="1" dirty="0">
                <a:solidFill>
                  <a:srgbClr val="2E2E3F"/>
                </a:solidFill>
                <a:latin typeface="Calibri Light" panose="020F0302020204030204" charset="0"/>
                <a:cs typeface="Calibri Light" panose="020F0302020204030204" charset="0"/>
                <a:sym typeface="Century Gothic" panose="020B0502020202020204"/>
              </a:rPr>
              <a:t>Governments</a:t>
            </a:r>
            <a:endParaRPr lang="en-US" altLang="zh-CN" sz="3600" b="1" dirty="0">
              <a:solidFill>
                <a:srgbClr val="2E2E3F"/>
              </a:solidFill>
              <a:latin typeface="Calibri Light" panose="020F0302020204030204" charset="0"/>
              <a:cs typeface="Calibri Light" panose="020F0302020204030204" charset="0"/>
              <a:sym typeface="Century Gothic" panose="020B0502020202020204"/>
            </a:endParaRPr>
          </a:p>
        </p:txBody>
      </p:sp>
      <p:sp>
        <p:nvSpPr>
          <p:cNvPr id="82" name="文本框 81"/>
          <p:cNvSpPr txBox="1"/>
          <p:nvPr/>
        </p:nvSpPr>
        <p:spPr>
          <a:xfrm>
            <a:off x="1153795" y="1152525"/>
            <a:ext cx="9824085" cy="521970"/>
          </a:xfrm>
          <a:prstGeom prst="rect">
            <a:avLst/>
          </a:prstGeom>
          <a:noFill/>
        </p:spPr>
        <p:txBody>
          <a:bodyPr wrap="square" rtlCol="0">
            <a:spAutoFit/>
          </a:bodyPr>
          <a:p>
            <a:pPr algn="l"/>
            <a:r>
              <a:rPr lang="en-US" altLang="zh-CN" sz="2800" i="1"/>
              <a:t> Make scanning easier, more efficient, and easy to use. </a:t>
            </a:r>
            <a:endParaRPr lang="en-US" altLang="zh-CN" sz="2800" i="1"/>
          </a:p>
        </p:txBody>
      </p:sp>
      <p:sp>
        <p:nvSpPr>
          <p:cNvPr id="31" name="文本框 30"/>
          <p:cNvSpPr txBox="1"/>
          <p:nvPr/>
        </p:nvSpPr>
        <p:spPr>
          <a:xfrm>
            <a:off x="20676870" y="777240"/>
            <a:ext cx="2459355" cy="645160"/>
          </a:xfrm>
          <a:prstGeom prst="rect">
            <a:avLst/>
          </a:prstGeom>
          <a:noFill/>
        </p:spPr>
        <p:txBody>
          <a:bodyPr wrap="none" rtlCol="0">
            <a:spAutoFit/>
          </a:bodyPr>
          <a:p>
            <a:r>
              <a:rPr lang="en-US" altLang="zh-CN" sz="3600"/>
              <a:t>Applications</a:t>
            </a:r>
            <a:endParaRPr lang="en-US" altLang="zh-CN" sz="3600"/>
          </a:p>
        </p:txBody>
      </p:sp>
      <p:sp>
        <p:nvSpPr>
          <p:cNvPr id="2" name="文本框 1"/>
          <p:cNvSpPr txBox="1"/>
          <p:nvPr/>
        </p:nvSpPr>
        <p:spPr>
          <a:xfrm>
            <a:off x="1153795" y="2209800"/>
            <a:ext cx="7395210" cy="768350"/>
          </a:xfrm>
          <a:prstGeom prst="rect">
            <a:avLst/>
          </a:prstGeom>
          <a:noFill/>
        </p:spPr>
        <p:txBody>
          <a:bodyPr wrap="square" rtlCol="0">
            <a:spAutoFit/>
            <a:scene3d>
              <a:camera prst="orthographicFront"/>
              <a:lightRig rig="threePt" dir="t"/>
            </a:scene3d>
            <a:sp3d contourW="12700"/>
          </a:bodyPr>
          <a:p>
            <a:pPr algn="l"/>
            <a:r>
              <a:rPr lang="en-US" altLang="zh-CN" sz="4400" b="1" dirty="0">
                <a:solidFill>
                  <a:srgbClr val="FF0000"/>
                </a:solidFill>
                <a:latin typeface="Times New Roman" panose="02020603050405020304" charset="0"/>
                <a:cs typeface="Times New Roman" panose="02020603050405020304" charset="0"/>
                <a:sym typeface="Century Gothic" panose="020B0502020202020204"/>
              </a:rPr>
              <a:t>IDE200 V3.0 Applications:</a:t>
            </a:r>
            <a:endParaRPr lang="en-US" altLang="zh-CN" sz="4400" b="1" dirty="0">
              <a:solidFill>
                <a:srgbClr val="FF0000"/>
              </a:solidFill>
              <a:latin typeface="Times New Roman" panose="02020603050405020304" charset="0"/>
              <a:cs typeface="Times New Roman" panose="02020603050405020304" charset="0"/>
              <a:sym typeface="Century Gothic" panose="020B0502020202020204"/>
            </a:endParaRPr>
          </a:p>
        </p:txBody>
      </p:sp>
      <p:pic>
        <p:nvPicPr>
          <p:cNvPr id="8" name="图片 7"/>
          <p:cNvPicPr>
            <a:picLocks noChangeAspect="1"/>
          </p:cNvPicPr>
          <p:nvPr/>
        </p:nvPicPr>
        <p:blipFill>
          <a:blip r:embed="rId3"/>
          <a:stretch>
            <a:fillRect/>
          </a:stretch>
        </p:blipFill>
        <p:spPr>
          <a:xfrm>
            <a:off x="5562600" y="3880485"/>
            <a:ext cx="5659755" cy="3810000"/>
          </a:xfrm>
          <a:prstGeom prst="rect">
            <a:avLst/>
          </a:prstGeom>
        </p:spPr>
      </p:pic>
      <p:pic>
        <p:nvPicPr>
          <p:cNvPr id="10" name="图片 9"/>
          <p:cNvPicPr>
            <a:picLocks noChangeAspect="1"/>
          </p:cNvPicPr>
          <p:nvPr/>
        </p:nvPicPr>
        <p:blipFill>
          <a:blip r:embed="rId4"/>
          <a:stretch>
            <a:fillRect/>
          </a:stretch>
        </p:blipFill>
        <p:spPr>
          <a:xfrm>
            <a:off x="13106400" y="3905250"/>
            <a:ext cx="5677535" cy="3785235"/>
          </a:xfrm>
          <a:prstGeom prst="rect">
            <a:avLst/>
          </a:prstGeom>
        </p:spPr>
      </p:pic>
      <p:pic>
        <p:nvPicPr>
          <p:cNvPr id="11" name="图片 10" descr="微信图片_2025-07-15_183116_980"/>
          <p:cNvPicPr>
            <a:picLocks noChangeAspect="1"/>
          </p:cNvPicPr>
          <p:nvPr/>
        </p:nvPicPr>
        <p:blipFill>
          <a:blip r:embed="rId5"/>
          <a:stretch>
            <a:fillRect/>
          </a:stretch>
        </p:blipFill>
        <p:spPr>
          <a:xfrm>
            <a:off x="5580380" y="9484360"/>
            <a:ext cx="5641975" cy="3728085"/>
          </a:xfrm>
          <a:prstGeom prst="rect">
            <a:avLst/>
          </a:prstGeom>
        </p:spPr>
      </p:pic>
      <p:pic>
        <p:nvPicPr>
          <p:cNvPr id="3" name="图片 2"/>
          <p:cNvPicPr>
            <a:picLocks noChangeAspect="1"/>
          </p:cNvPicPr>
          <p:nvPr/>
        </p:nvPicPr>
        <p:blipFill>
          <a:blip r:embed="rId6"/>
          <a:stretch>
            <a:fillRect/>
          </a:stretch>
        </p:blipFill>
        <p:spPr>
          <a:xfrm>
            <a:off x="13149580" y="9484360"/>
            <a:ext cx="5634355" cy="37490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全球图"/>
          <p:cNvPicPr>
            <a:picLocks noChangeAspect="1"/>
          </p:cNvPicPr>
          <p:nvPr/>
        </p:nvPicPr>
        <p:blipFill>
          <a:blip r:embed="rId1"/>
          <a:stretch>
            <a:fillRect/>
          </a:stretch>
        </p:blipFill>
        <p:spPr>
          <a:xfrm>
            <a:off x="1165225" y="847090"/>
            <a:ext cx="22033230" cy="12810490"/>
          </a:xfrm>
          <a:prstGeom prst="rect">
            <a:avLst/>
          </a:prstGeom>
        </p:spPr>
      </p:pic>
      <p:pic>
        <p:nvPicPr>
          <p:cNvPr id="2" name="Picture 3"/>
          <p:cNvPicPr>
            <a:picLocks noChangeAspect="1" noChangeArrowheads="1"/>
          </p:cNvPicPr>
          <p:nvPr/>
        </p:nvPicPr>
        <p:blipFill>
          <a:blip r:embed="rId2"/>
          <a:srcRect/>
          <a:stretch>
            <a:fillRect/>
          </a:stretch>
        </p:blipFill>
        <p:spPr bwMode="auto">
          <a:xfrm>
            <a:off x="1257300" y="12382500"/>
            <a:ext cx="1295400" cy="762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10464800" y="5321300"/>
            <a:ext cx="76200" cy="3175000"/>
          </a:xfrm>
          <a:prstGeom prst="rect">
            <a:avLst/>
          </a:prstGeom>
          <a:noFill/>
        </p:spPr>
      </p:pic>
      <p:sp>
        <p:nvSpPr>
          <p:cNvPr id="17" name="文本框 16"/>
          <p:cNvSpPr txBox="1"/>
          <p:nvPr/>
        </p:nvSpPr>
        <p:spPr>
          <a:xfrm>
            <a:off x="8178800" y="6635115"/>
            <a:ext cx="12222480" cy="1861185"/>
          </a:xfrm>
          <a:prstGeom prst="rect">
            <a:avLst/>
          </a:prstGeom>
          <a:noFill/>
        </p:spPr>
        <p:txBody>
          <a:bodyPr wrap="square" rtlCol="0">
            <a:spAutoFit/>
            <a:scene3d>
              <a:camera prst="orthographicFront"/>
              <a:lightRig rig="threePt" dir="t"/>
            </a:scene3d>
            <a:sp3d contourW="12700"/>
          </a:bodyPr>
          <a:p>
            <a:pPr algn="ctr"/>
            <a:r>
              <a:rPr lang="en-US" altLang="zh-CN" sz="11500" b="1" dirty="0">
                <a:solidFill>
                  <a:srgbClr val="FF0000"/>
                </a:solidFill>
              </a:rPr>
              <a:t>  Thank You! </a:t>
            </a:r>
            <a:endParaRPr lang="en-US" altLang="zh-CN" sz="2400" b="1" dirty="0">
              <a:solidFill>
                <a:srgbClr val="FF0000"/>
              </a:solidFill>
            </a:endParaRPr>
          </a:p>
        </p:txBody>
      </p:sp>
      <p:sp>
        <p:nvSpPr>
          <p:cNvPr id="8" name="文本框 7"/>
          <p:cNvSpPr txBox="1"/>
          <p:nvPr/>
        </p:nvSpPr>
        <p:spPr>
          <a:xfrm>
            <a:off x="2214245" y="4089400"/>
            <a:ext cx="309880" cy="5384800"/>
          </a:xfrm>
          <a:prstGeom prst="rect">
            <a:avLst/>
          </a:prstGeom>
          <a:noFill/>
        </p:spPr>
        <p:txBody>
          <a:bodyPr wrap="none" rtlCol="0">
            <a:spAutoFit/>
          </a:bodyPr>
          <a:p>
            <a:endParaRPr lang="en-US" altLang="zh-CN" sz="34400">
              <a:latin typeface="Arial Black" panose="020B0A04020102020204" charset="0"/>
              <a:cs typeface="Arial Black" panose="020B0A04020102020204" charset="0"/>
            </a:endParaRPr>
          </a:p>
        </p:txBody>
      </p:sp>
      <p:pic>
        <p:nvPicPr>
          <p:cNvPr id="10" name="Picture 3"/>
          <p:cNvPicPr>
            <a:picLocks noChangeAspect="1" noChangeArrowheads="1"/>
          </p:cNvPicPr>
          <p:nvPr/>
        </p:nvPicPr>
        <p:blipFill>
          <a:blip r:embed="rId4"/>
          <a:srcRect/>
          <a:stretch>
            <a:fillRect/>
          </a:stretch>
        </p:blipFill>
        <p:spPr bwMode="auto">
          <a:xfrm>
            <a:off x="19875500" y="0"/>
            <a:ext cx="4508500" cy="6845300"/>
          </a:xfrm>
          <a:prstGeom prst="rect">
            <a:avLst/>
          </a:prstGeom>
          <a:noFill/>
        </p:spPr>
      </p:pic>
      <p:pic>
        <p:nvPicPr>
          <p:cNvPr id="5" name="图片 4" descr="E:\RTscan 2022- Lucas Lu\公司简介\RTscan logo.pngRTscan logo"/>
          <p:cNvPicPr>
            <a:picLocks noChangeAspect="1"/>
          </p:cNvPicPr>
          <p:nvPr/>
        </p:nvPicPr>
        <p:blipFill>
          <a:blip r:embed="rId5"/>
          <a:srcRect/>
          <a:stretch>
            <a:fillRect/>
          </a:stretch>
        </p:blipFill>
        <p:spPr>
          <a:xfrm>
            <a:off x="3962400" y="6324600"/>
            <a:ext cx="5871210" cy="18389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1"/>
          <a:srcRect/>
          <a:stretch>
            <a:fillRect/>
          </a:stretch>
        </p:blipFill>
        <p:spPr bwMode="auto">
          <a:xfrm>
            <a:off x="913130" y="793750"/>
            <a:ext cx="21996400" cy="12788900"/>
          </a:xfrm>
          <a:prstGeom prst="rect">
            <a:avLst/>
          </a:prstGeom>
          <a:noFill/>
        </p:spPr>
      </p:pic>
      <p:grpSp>
        <p:nvGrpSpPr>
          <p:cNvPr id="2" name="组合 1"/>
          <p:cNvGrpSpPr/>
          <p:nvPr/>
        </p:nvGrpSpPr>
        <p:grpSpPr>
          <a:xfrm>
            <a:off x="1976755" y="3627755"/>
            <a:ext cx="2091055" cy="6031230"/>
            <a:chOff x="1143001" y="687388"/>
            <a:chExt cx="1408112" cy="3807134"/>
          </a:xfrm>
        </p:grpSpPr>
        <p:sp>
          <p:nvSpPr>
            <p:cNvPr id="36" name="任意多边形: 形状 35"/>
            <p:cNvSpPr/>
            <p:nvPr/>
          </p:nvSpPr>
          <p:spPr>
            <a:xfrm>
              <a:off x="1143001" y="2807009"/>
              <a:ext cx="1408112" cy="1687513"/>
            </a:xfrm>
            <a:custGeom>
              <a:avLst/>
              <a:gdLst>
                <a:gd name="connsiteX0" fmla="*/ 0 w 1408112"/>
                <a:gd name="connsiteY0" fmla="*/ 0 h 1687513"/>
                <a:gd name="connsiteX1" fmla="*/ 60577 w 1408112"/>
                <a:gd name="connsiteY1" fmla="*/ 0 h 1687513"/>
                <a:gd name="connsiteX2" fmla="*/ 60577 w 1408112"/>
                <a:gd name="connsiteY2" fmla="*/ 1626936 h 1687513"/>
                <a:gd name="connsiteX3" fmla="*/ 1347535 w 1408112"/>
                <a:gd name="connsiteY3" fmla="*/ 1626936 h 1687513"/>
                <a:gd name="connsiteX4" fmla="*/ 1347535 w 1408112"/>
                <a:gd name="connsiteY4" fmla="*/ 0 h 1687513"/>
                <a:gd name="connsiteX5" fmla="*/ 1408112 w 1408112"/>
                <a:gd name="connsiteY5" fmla="*/ 0 h 1687513"/>
                <a:gd name="connsiteX6" fmla="*/ 1408112 w 1408112"/>
                <a:gd name="connsiteY6" fmla="*/ 1687513 h 1687513"/>
                <a:gd name="connsiteX7" fmla="*/ 0 w 1408112"/>
                <a:gd name="connsiteY7" fmla="*/ 1687513 h 1687513"/>
                <a:gd name="connsiteX8" fmla="*/ 0 w 1408112"/>
                <a:gd name="connsiteY8" fmla="*/ 0 h 16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112" h="1687513">
                  <a:moveTo>
                    <a:pt x="0" y="0"/>
                  </a:moveTo>
                  <a:lnTo>
                    <a:pt x="60577" y="0"/>
                  </a:lnTo>
                  <a:lnTo>
                    <a:pt x="60577" y="1626936"/>
                  </a:lnTo>
                  <a:lnTo>
                    <a:pt x="1347535" y="1626936"/>
                  </a:lnTo>
                  <a:lnTo>
                    <a:pt x="1347535" y="0"/>
                  </a:lnTo>
                  <a:lnTo>
                    <a:pt x="1408112" y="0"/>
                  </a:lnTo>
                  <a:lnTo>
                    <a:pt x="1408112" y="1687513"/>
                  </a:lnTo>
                  <a:lnTo>
                    <a:pt x="0" y="1687513"/>
                  </a:lnTo>
                  <a:lnTo>
                    <a:pt x="0" y="0"/>
                  </a:lnTo>
                  <a:close/>
                </a:path>
              </a:pathLst>
            </a:cu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5" name="任意多边形: 形状 34"/>
            <p:cNvSpPr/>
            <p:nvPr/>
          </p:nvSpPr>
          <p:spPr>
            <a:xfrm>
              <a:off x="1143001" y="687388"/>
              <a:ext cx="1408112" cy="2119313"/>
            </a:xfrm>
            <a:custGeom>
              <a:avLst/>
              <a:gdLst>
                <a:gd name="connsiteX0" fmla="*/ 0 w 1408112"/>
                <a:gd name="connsiteY0" fmla="*/ 0 h 2119313"/>
                <a:gd name="connsiteX1" fmla="*/ 1408112 w 1408112"/>
                <a:gd name="connsiteY1" fmla="*/ 0 h 2119313"/>
                <a:gd name="connsiteX2" fmla="*/ 1408112 w 1408112"/>
                <a:gd name="connsiteY2" fmla="*/ 2119313 h 2119313"/>
                <a:gd name="connsiteX3" fmla="*/ 1347535 w 1408112"/>
                <a:gd name="connsiteY3" fmla="*/ 2119313 h 2119313"/>
                <a:gd name="connsiteX4" fmla="*/ 1347535 w 1408112"/>
                <a:gd name="connsiteY4" fmla="*/ 60577 h 2119313"/>
                <a:gd name="connsiteX5" fmla="*/ 60577 w 1408112"/>
                <a:gd name="connsiteY5" fmla="*/ 60577 h 2119313"/>
                <a:gd name="connsiteX6" fmla="*/ 60577 w 1408112"/>
                <a:gd name="connsiteY6" fmla="*/ 2119313 h 2119313"/>
                <a:gd name="connsiteX7" fmla="*/ 0 w 1408112"/>
                <a:gd name="connsiteY7" fmla="*/ 2119313 h 2119313"/>
                <a:gd name="connsiteX8" fmla="*/ 0 w 1408112"/>
                <a:gd name="connsiteY8" fmla="*/ 0 h 211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8112" h="2119313">
                  <a:moveTo>
                    <a:pt x="0" y="0"/>
                  </a:moveTo>
                  <a:lnTo>
                    <a:pt x="1408112" y="0"/>
                  </a:lnTo>
                  <a:lnTo>
                    <a:pt x="1408112" y="2119313"/>
                  </a:lnTo>
                  <a:lnTo>
                    <a:pt x="1347535" y="2119313"/>
                  </a:lnTo>
                  <a:lnTo>
                    <a:pt x="1347535" y="60577"/>
                  </a:lnTo>
                  <a:lnTo>
                    <a:pt x="60577" y="60577"/>
                  </a:lnTo>
                  <a:lnTo>
                    <a:pt x="60577" y="2119313"/>
                  </a:lnTo>
                  <a:lnTo>
                    <a:pt x="0" y="211931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0" name="文本框 29"/>
            <p:cNvSpPr txBox="1"/>
            <p:nvPr/>
          </p:nvSpPr>
          <p:spPr>
            <a:xfrm rot="5400000">
              <a:off x="121037" y="2119150"/>
              <a:ext cx="3452038" cy="807323"/>
            </a:xfrm>
            <a:prstGeom prst="rect">
              <a:avLst/>
            </a:prstGeom>
            <a:noFill/>
          </p:spPr>
          <p:txBody>
            <a:bodyPr wrap="square" rtlCol="0">
              <a:spAutoFit/>
            </a:bodyPr>
            <a:p>
              <a:pPr algn="ctr"/>
              <a:r>
                <a:rPr lang="en-US" altLang="zh-CN" sz="7200" b="1" dirty="0">
                  <a:solidFill>
                    <a:schemeClr val="tx1"/>
                  </a:solidFill>
                  <a:effectLst>
                    <a:outerShdw blurRad="38100" dist="19050" dir="2700000" algn="tl" rotWithShape="0">
                      <a:schemeClr val="dk1">
                        <a:alpha val="40000"/>
                      </a:schemeClr>
                    </a:outerShdw>
                  </a:effectLst>
                  <a:latin typeface="Century Gothic" panose="020B0502020202020204" pitchFamily="34" charset="0"/>
                </a:rPr>
                <a:t>CONTENTS</a:t>
              </a:r>
              <a:endParaRPr lang="en-US" altLang="zh-CN" sz="7200" b="1" dirty="0">
                <a:solidFill>
                  <a:schemeClr val="tx1"/>
                </a:solidFill>
                <a:effectLst>
                  <a:outerShdw blurRad="38100" dist="19050" dir="2700000" algn="tl" rotWithShape="0">
                    <a:schemeClr val="dk1">
                      <a:alpha val="40000"/>
                    </a:schemeClr>
                  </a:outerShdw>
                </a:effectLst>
                <a:latin typeface="Century Gothic" panose="020B0502020202020204" pitchFamily="34" charset="0"/>
              </a:endParaRPr>
            </a:p>
          </p:txBody>
        </p:sp>
      </p:grpSp>
      <p:pic>
        <p:nvPicPr>
          <p:cNvPr id="5" name="Picture 3"/>
          <p:cNvPicPr>
            <a:picLocks noChangeAspect="1" noChangeArrowheads="1"/>
          </p:cNvPicPr>
          <p:nvPr/>
        </p:nvPicPr>
        <p:blipFill>
          <a:blip r:embed="rId2"/>
          <a:srcRect/>
          <a:stretch>
            <a:fillRect/>
          </a:stretch>
        </p:blipFill>
        <p:spPr bwMode="auto">
          <a:xfrm>
            <a:off x="19875500" y="0"/>
            <a:ext cx="4508500" cy="6845300"/>
          </a:xfrm>
          <a:prstGeom prst="rect">
            <a:avLst/>
          </a:prstGeom>
          <a:noFill/>
        </p:spPr>
      </p:pic>
      <p:graphicFrame>
        <p:nvGraphicFramePr>
          <p:cNvPr id="24" name="内容占位符 3"/>
          <p:cNvGraphicFramePr/>
          <p:nvPr/>
        </p:nvGraphicFramePr>
        <p:xfrm>
          <a:off x="5105400" y="3778885"/>
          <a:ext cx="14050645" cy="6253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全球图"/>
          <p:cNvPicPr>
            <a:picLocks noChangeAspect="1"/>
          </p:cNvPicPr>
          <p:nvPr/>
        </p:nvPicPr>
        <p:blipFill>
          <a:blip r:embed="rId1"/>
          <a:stretch>
            <a:fillRect/>
          </a:stretch>
        </p:blipFill>
        <p:spPr>
          <a:xfrm>
            <a:off x="1165225" y="847090"/>
            <a:ext cx="22033230" cy="12810490"/>
          </a:xfrm>
          <a:prstGeom prst="rect">
            <a:avLst/>
          </a:prstGeom>
        </p:spPr>
      </p:pic>
      <p:pic>
        <p:nvPicPr>
          <p:cNvPr id="2" name="Picture 3"/>
          <p:cNvPicPr>
            <a:picLocks noChangeAspect="1" noChangeArrowheads="1"/>
          </p:cNvPicPr>
          <p:nvPr/>
        </p:nvPicPr>
        <p:blipFill>
          <a:blip r:embed="rId2"/>
          <a:srcRect/>
          <a:stretch>
            <a:fillRect/>
          </a:stretch>
        </p:blipFill>
        <p:spPr bwMode="auto">
          <a:xfrm>
            <a:off x="1257300" y="12382500"/>
            <a:ext cx="1295400" cy="762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8102600" y="5321300"/>
            <a:ext cx="76200" cy="3175000"/>
          </a:xfrm>
          <a:prstGeom prst="rect">
            <a:avLst/>
          </a:prstGeom>
          <a:noFill/>
        </p:spPr>
      </p:pic>
      <p:sp>
        <p:nvSpPr>
          <p:cNvPr id="17" name="文本框 16"/>
          <p:cNvSpPr txBox="1"/>
          <p:nvPr/>
        </p:nvSpPr>
        <p:spPr>
          <a:xfrm>
            <a:off x="8178800" y="6635115"/>
            <a:ext cx="11977370" cy="1568450"/>
          </a:xfrm>
          <a:prstGeom prst="rect">
            <a:avLst/>
          </a:prstGeom>
          <a:noFill/>
        </p:spPr>
        <p:txBody>
          <a:bodyPr wrap="square" rtlCol="0">
            <a:spAutoFit/>
            <a:scene3d>
              <a:camera prst="orthographicFront"/>
              <a:lightRig rig="threePt" dir="t"/>
            </a:scene3d>
            <a:sp3d contourW="12700"/>
          </a:bodyPr>
          <a:p>
            <a:pPr algn="ctr"/>
            <a:r>
              <a:rPr lang="en-US" altLang="zh-CN" sz="9600" b="1" dirty="0">
                <a:solidFill>
                  <a:srgbClr val="FF0000"/>
                </a:solidFill>
                <a:latin typeface="Calibri Light" panose="020F0302020204030204" charset="0"/>
                <a:cs typeface="Calibri Light" panose="020F0302020204030204" charset="0"/>
                <a:sym typeface="Century Gothic" panose="020B0502020202020204"/>
              </a:rPr>
              <a:t>COMPANY PROFILE</a:t>
            </a:r>
            <a:endParaRPr lang="en-US" altLang="zh-CN" sz="9600" b="1" dirty="0">
              <a:solidFill>
                <a:srgbClr val="FF0000"/>
              </a:solidFill>
              <a:latin typeface="Calibri Light" panose="020F0302020204030204" charset="0"/>
              <a:cs typeface="Calibri Light" panose="020F0302020204030204" charset="0"/>
              <a:sym typeface="Century Gothic" panose="020B0502020202020204"/>
            </a:endParaRPr>
          </a:p>
        </p:txBody>
      </p:sp>
      <p:sp>
        <p:nvSpPr>
          <p:cNvPr id="8" name="文本框 7"/>
          <p:cNvSpPr txBox="1"/>
          <p:nvPr/>
        </p:nvSpPr>
        <p:spPr>
          <a:xfrm>
            <a:off x="2747645" y="4089400"/>
            <a:ext cx="6010910" cy="5384800"/>
          </a:xfrm>
          <a:prstGeom prst="rect">
            <a:avLst/>
          </a:prstGeom>
          <a:noFill/>
        </p:spPr>
        <p:txBody>
          <a:bodyPr wrap="none" rtlCol="0">
            <a:spAutoFit/>
          </a:bodyPr>
          <a:p>
            <a:r>
              <a:rPr lang="en-US" altLang="zh-CN" sz="34400">
                <a:latin typeface="Arial Black" panose="020B0A04020102020204" charset="0"/>
                <a:cs typeface="Arial Black" panose="020B0A04020102020204" charset="0"/>
              </a:rPr>
              <a:t>01</a:t>
            </a:r>
            <a:endParaRPr lang="en-US" altLang="zh-CN" sz="34400">
              <a:latin typeface="Arial Black" panose="020B0A04020102020204" charset="0"/>
              <a:cs typeface="Arial Black" panose="020B0A04020102020204" charset="0"/>
            </a:endParaRPr>
          </a:p>
        </p:txBody>
      </p:sp>
      <p:pic>
        <p:nvPicPr>
          <p:cNvPr id="10" name="Picture 3"/>
          <p:cNvPicPr>
            <a:picLocks noChangeAspect="1" noChangeArrowheads="1"/>
          </p:cNvPicPr>
          <p:nvPr/>
        </p:nvPicPr>
        <p:blipFill>
          <a:blip r:embed="rId4"/>
          <a:srcRect/>
          <a:stretch>
            <a:fillRect/>
          </a:stretch>
        </p:blipFill>
        <p:spPr bwMode="auto">
          <a:xfrm>
            <a:off x="19875500" y="0"/>
            <a:ext cx="4508500" cy="68453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000000">
                <a:alpha val="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3"/>
          <p:cNvPicPr>
            <a:picLocks noChangeAspect="1" noChangeArrowheads="1"/>
          </p:cNvPicPr>
          <p:nvPr/>
        </p:nvPicPr>
        <p:blipFill>
          <a:blip r:embed="rId1"/>
          <a:srcRect/>
          <a:stretch>
            <a:fillRect/>
          </a:stretch>
        </p:blipFill>
        <p:spPr bwMode="auto">
          <a:xfrm>
            <a:off x="9448800" y="1422400"/>
            <a:ext cx="13677900" cy="76200"/>
          </a:xfrm>
          <a:prstGeom prst="rect">
            <a:avLst/>
          </a:prstGeom>
          <a:noFill/>
        </p:spPr>
      </p:pic>
      <p:pic>
        <p:nvPicPr>
          <p:cNvPr id="6" name="Picture 3"/>
          <p:cNvPicPr>
            <a:picLocks noChangeAspect="1" noChangeArrowheads="1"/>
          </p:cNvPicPr>
          <p:nvPr/>
        </p:nvPicPr>
        <p:blipFill>
          <a:blip r:embed="rId2"/>
          <a:srcRect/>
          <a:stretch>
            <a:fillRect/>
          </a:stretch>
        </p:blipFill>
        <p:spPr bwMode="auto">
          <a:xfrm>
            <a:off x="11861800" y="3098800"/>
            <a:ext cx="2743200" cy="9296400"/>
          </a:xfrm>
          <a:prstGeom prst="rect">
            <a:avLst/>
          </a:prstGeom>
          <a:noFill/>
        </p:spPr>
      </p:pic>
      <p:sp>
        <p:nvSpPr>
          <p:cNvPr id="17" name="文本框 16"/>
          <p:cNvSpPr txBox="1"/>
          <p:nvPr/>
        </p:nvSpPr>
        <p:spPr>
          <a:xfrm>
            <a:off x="14605000" y="4107180"/>
            <a:ext cx="6337300" cy="829945"/>
          </a:xfrm>
          <a:prstGeom prst="rect">
            <a:avLst/>
          </a:prstGeom>
          <a:noFill/>
        </p:spPr>
        <p:txBody>
          <a:bodyPr wrap="square" rtlCol="0">
            <a:spAutoFit/>
            <a:scene3d>
              <a:camera prst="orthographicFront"/>
              <a:lightRig rig="threePt" dir="t"/>
            </a:scene3d>
            <a:sp3d contourW="12700"/>
          </a:bodyPr>
          <a:p>
            <a:r>
              <a:rPr lang="en-US" altLang="zh-CN" sz="4800" b="1" dirty="0"/>
              <a:t>About US</a:t>
            </a:r>
            <a:endParaRPr lang="en-US" altLang="zh-CN" sz="4800" b="1" dirty="0"/>
          </a:p>
        </p:txBody>
      </p:sp>
      <p:sp>
        <p:nvSpPr>
          <p:cNvPr id="9" name="文本框 8"/>
          <p:cNvSpPr txBox="1"/>
          <p:nvPr/>
        </p:nvSpPr>
        <p:spPr>
          <a:xfrm>
            <a:off x="14459585" y="5340350"/>
            <a:ext cx="9067165" cy="4707890"/>
          </a:xfrm>
          <a:prstGeom prst="rect">
            <a:avLst/>
          </a:prstGeom>
          <a:noFill/>
        </p:spPr>
        <p:txBody>
          <a:bodyPr wrap="square" rtlCol="0">
            <a:spAutoFit/>
          </a:bodyPr>
          <a:p>
            <a:pPr>
              <a:lnSpc>
                <a:spcPct val="125000"/>
              </a:lnSpc>
            </a:pPr>
            <a:r>
              <a:rPr lang="en-US" altLang="zh-CN" sz="2400">
                <a:ea typeface="微软雅黑 Light" panose="020B0502040204020203" charset="-122"/>
                <a:cs typeface="+mn-lt"/>
                <a:sym typeface="+mn-ea"/>
              </a:rPr>
              <a:t>RTscan established in </a:t>
            </a:r>
            <a:r>
              <a:rPr lang="en-US" altLang="zh-CN" sz="2400" b="1">
                <a:ea typeface="微软雅黑 Light" panose="020B0502040204020203" charset="-122"/>
                <a:cs typeface="+mn-lt"/>
                <a:sym typeface="+mn-ea"/>
              </a:rPr>
              <a:t>2014</a:t>
            </a:r>
            <a:r>
              <a:rPr lang="en-US" altLang="zh-CN" sz="2400">
                <a:ea typeface="微软雅黑 Light" panose="020B0502040204020203" charset="-122"/>
                <a:cs typeface="+mn-lt"/>
                <a:sym typeface="+mn-ea"/>
              </a:rPr>
              <a:t>, is a professional manufacturer/ vendor who focuses on AIDC (Automatic Identification and Data Capture) technology,includes:</a:t>
            </a:r>
            <a:endParaRPr lang="en-US" altLang="zh-CN" sz="2400">
              <a:ea typeface="微软雅黑 Light" panose="020B0502040204020203" charset="-122"/>
              <a:cs typeface="+mn-lt"/>
            </a:endParaRPr>
          </a:p>
          <a:p>
            <a:pPr marL="285750" indent="-285750">
              <a:lnSpc>
                <a:spcPct val="125000"/>
              </a:lnSpc>
              <a:buFont typeface="Arial" panose="020B0604020202020204" pitchFamily="34" charset="0"/>
              <a:buChar char="•"/>
            </a:pPr>
            <a:r>
              <a:rPr lang="en-US" altLang="zh-CN" sz="2400">
                <a:ea typeface="微软雅黑 Light" panose="020B0502040204020203" charset="-122"/>
                <a:cs typeface="+mn-lt"/>
                <a:sym typeface="+mn-ea"/>
              </a:rPr>
              <a:t>1D / 2D barcode readers (for PDF417 and QR codes...)</a:t>
            </a:r>
            <a:endParaRPr lang="en-US" altLang="zh-CN" sz="2400">
              <a:ea typeface="微软雅黑 Light" panose="020B0502040204020203" charset="-122"/>
              <a:cs typeface="+mn-lt"/>
            </a:endParaRPr>
          </a:p>
          <a:p>
            <a:pPr marL="285750" indent="-285750">
              <a:lnSpc>
                <a:spcPct val="125000"/>
              </a:lnSpc>
              <a:buFont typeface="Arial" panose="020B0604020202020204" pitchFamily="34" charset="0"/>
              <a:buChar char="•"/>
            </a:pPr>
            <a:r>
              <a:rPr lang="en-US" altLang="zh-CN" sz="2400">
                <a:ea typeface="微软雅黑 Light" panose="020B0502040204020203" charset="-122"/>
                <a:cs typeface="+mn-lt"/>
                <a:sym typeface="+mn-ea"/>
              </a:rPr>
              <a:t>OEM 2D imager/ 2D barcode scan engines</a:t>
            </a:r>
            <a:endParaRPr lang="en-US" altLang="zh-CN" sz="2400">
              <a:ea typeface="微软雅黑 Light" panose="020B0502040204020203" charset="-122"/>
              <a:cs typeface="+mn-lt"/>
            </a:endParaRPr>
          </a:p>
          <a:p>
            <a:pPr marL="285750" indent="-285750">
              <a:lnSpc>
                <a:spcPct val="125000"/>
              </a:lnSpc>
              <a:buFont typeface="Arial" panose="020B0604020202020204" pitchFamily="34" charset="0"/>
              <a:buChar char="•"/>
            </a:pPr>
            <a:r>
              <a:rPr lang="en-US" altLang="zh-CN" sz="2400">
                <a:ea typeface="微软雅黑 Light" panose="020B0502040204020203" charset="-122"/>
                <a:cs typeface="+mn-lt"/>
                <a:sym typeface="+mn-ea"/>
              </a:rPr>
              <a:t>Identification devices</a:t>
            </a:r>
            <a:endParaRPr lang="en-US" altLang="zh-CN" sz="2400">
              <a:ea typeface="微软雅黑 Light" panose="020B0502040204020203" charset="-122"/>
              <a:cs typeface="+mn-lt"/>
            </a:endParaRPr>
          </a:p>
          <a:p>
            <a:pPr marL="285750" indent="-285750">
              <a:lnSpc>
                <a:spcPct val="125000"/>
              </a:lnSpc>
              <a:buFont typeface="Arial" panose="020B0604020202020204" pitchFamily="34" charset="0"/>
              <a:buChar char="•"/>
            </a:pPr>
            <a:r>
              <a:rPr lang="en-US" altLang="zh-CN" sz="2400">
                <a:ea typeface="微软雅黑 Light" panose="020B0502040204020203" charset="-122"/>
                <a:cs typeface="+mn-lt"/>
                <a:sym typeface="+mn-ea"/>
              </a:rPr>
              <a:t>…</a:t>
            </a:r>
            <a:endParaRPr lang="en-US" altLang="zh-CN" sz="2400">
              <a:ea typeface="微软雅黑 Light" panose="020B0502040204020203" charset="-122"/>
              <a:cs typeface="+mn-lt"/>
              <a:sym typeface="+mn-ea"/>
            </a:endParaRPr>
          </a:p>
          <a:p>
            <a:pPr marL="285750" indent="-285750">
              <a:lnSpc>
                <a:spcPct val="125000"/>
              </a:lnSpc>
              <a:buFont typeface="Arial" panose="020B0604020202020204" pitchFamily="34" charset="0"/>
              <a:buChar char="•"/>
            </a:pPr>
            <a:endParaRPr lang="en-US" altLang="zh-CN" sz="2400">
              <a:ea typeface="微软雅黑 Light" panose="020B0502040204020203" charset="-122"/>
              <a:cs typeface="+mn-lt"/>
            </a:endParaRPr>
          </a:p>
          <a:p>
            <a:pPr marL="285750" indent="-285750">
              <a:lnSpc>
                <a:spcPct val="125000"/>
              </a:lnSpc>
            </a:pPr>
            <a:r>
              <a:rPr lang="en-US" altLang="zh-CN" sz="2400">
                <a:ea typeface="微软雅黑 Light" panose="020B0502040204020203" charset="-122"/>
                <a:cs typeface="+mn-lt"/>
                <a:sym typeface="+mn-ea"/>
              </a:rPr>
              <a:t>RTscan has its office in Shenzhen of China, and OEM factories </a:t>
            </a:r>
            <a:endParaRPr lang="en-US" altLang="zh-CN" sz="2400">
              <a:ea typeface="微软雅黑 Light" panose="020B0502040204020203" charset="-122"/>
              <a:cs typeface="+mn-lt"/>
              <a:sym typeface="+mn-ea"/>
            </a:endParaRPr>
          </a:p>
          <a:p>
            <a:pPr marL="285750" indent="-285750">
              <a:lnSpc>
                <a:spcPct val="125000"/>
              </a:lnSpc>
            </a:pPr>
            <a:r>
              <a:rPr lang="en-US" altLang="zh-CN" sz="2400">
                <a:ea typeface="微软雅黑 Light" panose="020B0502040204020203" charset="-122"/>
                <a:cs typeface="+mn-lt"/>
                <a:sym typeface="+mn-ea"/>
              </a:rPr>
              <a:t>in Dongguan, Suzhou, and Guangzhou.</a:t>
            </a:r>
            <a:endParaRPr lang="en-US" altLang="zh-CN" sz="2400" dirty="0">
              <a:solidFill>
                <a:schemeClr val="tx1">
                  <a:lumMod val="50000"/>
                  <a:lumOff val="50000"/>
                </a:schemeClr>
              </a:solidFill>
              <a:ea typeface="微软雅黑 Light" panose="020B0502040204020203" charset="-122"/>
              <a:cs typeface="+mn-lt"/>
              <a:sym typeface="+mn-ea"/>
            </a:endParaRPr>
          </a:p>
        </p:txBody>
      </p:sp>
      <p:sp>
        <p:nvSpPr>
          <p:cNvPr id="8" name="文本框 7"/>
          <p:cNvSpPr txBox="1"/>
          <p:nvPr/>
        </p:nvSpPr>
        <p:spPr>
          <a:xfrm>
            <a:off x="18848070" y="777240"/>
            <a:ext cx="4342765" cy="645160"/>
          </a:xfrm>
          <a:prstGeom prst="rect">
            <a:avLst/>
          </a:prstGeom>
          <a:noFill/>
        </p:spPr>
        <p:txBody>
          <a:bodyPr wrap="none" rtlCol="0">
            <a:spAutoFit/>
          </a:bodyPr>
          <a:p>
            <a:r>
              <a:rPr lang="en-US" altLang="zh-CN" sz="3600"/>
              <a:t>Company Introduction</a:t>
            </a:r>
            <a:endParaRPr lang="en-US" altLang="zh-CN" sz="3600"/>
          </a:p>
        </p:txBody>
      </p:sp>
      <p:sp>
        <p:nvSpPr>
          <p:cNvPr id="82" name="文本框 81"/>
          <p:cNvSpPr txBox="1"/>
          <p:nvPr/>
        </p:nvSpPr>
        <p:spPr>
          <a:xfrm>
            <a:off x="1153795" y="1152525"/>
            <a:ext cx="9824085" cy="521970"/>
          </a:xfrm>
          <a:prstGeom prst="rect">
            <a:avLst/>
          </a:prstGeom>
          <a:noFill/>
        </p:spPr>
        <p:txBody>
          <a:bodyPr wrap="square" rtlCol="0">
            <a:spAutoFit/>
          </a:bodyPr>
          <a:p>
            <a:r>
              <a:rPr lang="en-US" altLang="zh-CN" sz="2800" i="1"/>
              <a:t> Make scanning easier, more efficient, and easy to use. </a:t>
            </a:r>
            <a:endParaRPr lang="en-US" altLang="zh-CN" sz="2800" i="1"/>
          </a:p>
        </p:txBody>
      </p:sp>
      <p:pic>
        <p:nvPicPr>
          <p:cNvPr id="13" name="Picture 12"/>
          <p:cNvPicPr>
            <a:picLocks noChangeAspect="1"/>
          </p:cNvPicPr>
          <p:nvPr/>
        </p:nvPicPr>
        <p:blipFill>
          <a:blip r:embed="rId3"/>
          <a:srcRect r="1513"/>
          <a:stretch>
            <a:fillRect/>
          </a:stretch>
        </p:blipFill>
        <p:spPr>
          <a:xfrm>
            <a:off x="990600" y="3886200"/>
            <a:ext cx="11285220" cy="7054850"/>
          </a:xfrm>
          <a:prstGeom prst="rect">
            <a:avLst/>
          </a:prstGeom>
          <a:effectLst>
            <a:reflection blurRad="6350" stA="52000" endA="300" endPos="29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plus(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1010285" y="4170680"/>
            <a:ext cx="7543800" cy="7162800"/>
          </a:xfrm>
          <a:prstGeom prst="ellipse">
            <a:avLst/>
          </a:prstGeom>
          <a:blipFill rotWithShape="1">
            <a:blip r:embed="rId1"/>
            <a:stretch>
              <a:fillRect/>
            </a:stretch>
          </a:blip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10"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Picture 3"/>
          <p:cNvPicPr>
            <a:picLocks noChangeAspect="1" noChangeArrowheads="1"/>
          </p:cNvPicPr>
          <p:nvPr/>
        </p:nvPicPr>
        <p:blipFill>
          <a:blip r:embed="rId2"/>
          <a:srcRect/>
          <a:stretch>
            <a:fillRect/>
          </a:stretch>
        </p:blipFill>
        <p:spPr bwMode="auto">
          <a:xfrm>
            <a:off x="9448800" y="1422400"/>
            <a:ext cx="13677900" cy="76200"/>
          </a:xfrm>
          <a:prstGeom prst="rect">
            <a:avLst/>
          </a:prstGeom>
          <a:noFill/>
        </p:spPr>
      </p:pic>
      <p:sp>
        <p:nvSpPr>
          <p:cNvPr id="82" name="文本框 81"/>
          <p:cNvSpPr txBox="1"/>
          <p:nvPr/>
        </p:nvSpPr>
        <p:spPr>
          <a:xfrm>
            <a:off x="1153795" y="1152525"/>
            <a:ext cx="9824085" cy="521970"/>
          </a:xfrm>
          <a:prstGeom prst="rect">
            <a:avLst/>
          </a:prstGeom>
          <a:noFill/>
        </p:spPr>
        <p:txBody>
          <a:bodyPr wrap="square" rtlCol="0">
            <a:spAutoFit/>
          </a:bodyPr>
          <a:p>
            <a:pPr algn="l"/>
            <a:r>
              <a:rPr lang="en-US" altLang="zh-CN" sz="2800" i="1"/>
              <a:t> Make scanning easier, more efficient, and easy to use. </a:t>
            </a:r>
            <a:endParaRPr lang="en-US" altLang="zh-CN" sz="2800" i="1"/>
          </a:p>
        </p:txBody>
      </p:sp>
      <p:sp>
        <p:nvSpPr>
          <p:cNvPr id="3" name="标题 2"/>
          <p:cNvSpPr>
            <a:spLocks noGrp="1"/>
          </p:cNvSpPr>
          <p:nvPr>
            <p:ph type="title"/>
          </p:nvPr>
        </p:nvSpPr>
        <p:spPr/>
        <p:txBody>
          <a:bodyPr>
            <a:normAutofit/>
          </a:bodyPr>
          <a:lstStyle/>
          <a:p>
            <a:pPr algn="l"/>
            <a:r>
              <a:rPr lang="en-US" altLang="zh-CN" sz="5400" b="1" dirty="0" smtClean="0">
                <a:solidFill>
                  <a:srgbClr val="FF0000"/>
                </a:solidFill>
                <a:effectLst>
                  <a:outerShdw blurRad="38100" dist="25400" dir="5400000" algn="ctr" rotWithShape="0">
                    <a:srgbClr val="6E747A">
                      <a:alpha val="43000"/>
                    </a:srgbClr>
                  </a:outerShdw>
                </a:effectLst>
              </a:rPr>
              <a:t>CORE CULTURE </a:t>
            </a:r>
            <a:endParaRPr lang="en-US" altLang="zh-CN" sz="5400" b="1" dirty="0" smtClean="0">
              <a:solidFill>
                <a:srgbClr val="FF0000"/>
              </a:solidFill>
              <a:effectLst>
                <a:outerShdw blurRad="38100" dist="25400" dir="5400000" algn="ctr" rotWithShape="0">
                  <a:srgbClr val="6E747A">
                    <a:alpha val="43000"/>
                  </a:srgbClr>
                </a:outerShdw>
              </a:effectLst>
            </a:endParaRPr>
          </a:p>
        </p:txBody>
      </p:sp>
      <p:sp>
        <p:nvSpPr>
          <p:cNvPr id="6" name="弧形 5"/>
          <p:cNvSpPr/>
          <p:nvPr/>
        </p:nvSpPr>
        <p:spPr>
          <a:xfrm rot="5400000">
            <a:off x="1246784" y="3470917"/>
            <a:ext cx="8448939" cy="8448939"/>
          </a:xfrm>
          <a:prstGeom prst="arc">
            <a:avLst>
              <a:gd name="adj1" fmla="val 10885653"/>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4800"/>
          </a:p>
        </p:txBody>
      </p:sp>
      <p:sp>
        <p:nvSpPr>
          <p:cNvPr id="57" name="六边形 56"/>
          <p:cNvSpPr/>
          <p:nvPr/>
        </p:nvSpPr>
        <p:spPr bwMode="auto">
          <a:xfrm>
            <a:off x="5928723" y="2883589"/>
            <a:ext cx="832536" cy="711397"/>
          </a:xfrm>
          <a:prstGeom prst="hexagon">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800" dirty="0" smtClean="0">
                <a:solidFill>
                  <a:schemeClr val="bg1"/>
                </a:solidFill>
              </a:rPr>
              <a:t>1</a:t>
            </a:r>
            <a:endParaRPr lang="zh-CN" altLang="en-US" sz="4800" dirty="0">
              <a:solidFill>
                <a:schemeClr val="bg1"/>
              </a:solidFill>
            </a:endParaRPr>
          </a:p>
        </p:txBody>
      </p:sp>
      <p:sp>
        <p:nvSpPr>
          <p:cNvPr id="58" name="六边形 57"/>
          <p:cNvSpPr/>
          <p:nvPr/>
        </p:nvSpPr>
        <p:spPr bwMode="auto">
          <a:xfrm>
            <a:off x="8554240" y="4997173"/>
            <a:ext cx="832536" cy="711397"/>
          </a:xfrm>
          <a:prstGeom prst="hexagon">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800" dirty="0" smtClean="0">
                <a:solidFill>
                  <a:schemeClr val="bg1"/>
                </a:solidFill>
              </a:rPr>
              <a:t>2</a:t>
            </a:r>
            <a:endParaRPr lang="zh-CN" altLang="en-US" sz="4800" dirty="0">
              <a:solidFill>
                <a:schemeClr val="bg1"/>
              </a:solidFill>
            </a:endParaRPr>
          </a:p>
        </p:txBody>
      </p:sp>
      <p:sp>
        <p:nvSpPr>
          <p:cNvPr id="62" name="六边形 61"/>
          <p:cNvSpPr/>
          <p:nvPr/>
        </p:nvSpPr>
        <p:spPr bwMode="auto">
          <a:xfrm>
            <a:off x="9256525" y="7437437"/>
            <a:ext cx="832536" cy="711397"/>
          </a:xfrm>
          <a:prstGeom prst="hexagon">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800" dirty="0" smtClean="0">
                <a:solidFill>
                  <a:schemeClr val="bg1"/>
                </a:solidFill>
              </a:rPr>
              <a:t>3</a:t>
            </a:r>
            <a:endParaRPr lang="zh-CN" altLang="en-US" sz="4800" dirty="0">
              <a:solidFill>
                <a:schemeClr val="bg1"/>
              </a:solidFill>
            </a:endParaRPr>
          </a:p>
        </p:txBody>
      </p:sp>
      <p:sp>
        <p:nvSpPr>
          <p:cNvPr id="63" name="六边形 62"/>
          <p:cNvSpPr/>
          <p:nvPr/>
        </p:nvSpPr>
        <p:spPr bwMode="auto">
          <a:xfrm>
            <a:off x="8740189" y="9799056"/>
            <a:ext cx="832536" cy="711397"/>
          </a:xfrm>
          <a:prstGeom prst="hexagon">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4800" dirty="0" smtClean="0">
                <a:solidFill>
                  <a:schemeClr val="bg1"/>
                </a:solidFill>
              </a:rPr>
              <a:t>4</a:t>
            </a:r>
            <a:endParaRPr lang="zh-CN" altLang="en-US" sz="4800" dirty="0">
              <a:solidFill>
                <a:schemeClr val="bg1"/>
              </a:solidFill>
            </a:endParaRPr>
          </a:p>
        </p:txBody>
      </p:sp>
      <p:sp>
        <p:nvSpPr>
          <p:cNvPr id="39" name="圆角矩形 38"/>
          <p:cNvSpPr/>
          <p:nvPr/>
        </p:nvSpPr>
        <p:spPr bwMode="auto">
          <a:xfrm flipH="1">
            <a:off x="9595283" y="2169549"/>
            <a:ext cx="10369152" cy="163433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800">
              <a:solidFill>
                <a:prstClr val="white"/>
              </a:solidFill>
            </a:endParaRPr>
          </a:p>
        </p:txBody>
      </p:sp>
      <p:sp>
        <p:nvSpPr>
          <p:cNvPr id="40" name="TextBox 72"/>
          <p:cNvSpPr txBox="1"/>
          <p:nvPr/>
        </p:nvSpPr>
        <p:spPr bwMode="auto">
          <a:xfrm>
            <a:off x="10292080" y="2699173"/>
            <a:ext cx="10674773" cy="7480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sz="4265" b="1" kern="0" dirty="0" smtClean="0">
                <a:solidFill>
                  <a:schemeClr val="tx1">
                    <a:lumMod val="65000"/>
                    <a:lumOff val="35000"/>
                  </a:schemeClr>
                </a:solidFill>
                <a:cs typeface="Arial" panose="020B0604020202020204" pitchFamily="34" charset="0"/>
              </a:rPr>
              <a:t>Customer-first, </a:t>
            </a:r>
            <a:r>
              <a:rPr lang="en-US" sz="4265" b="1" kern="0" dirty="0" smtClean="0">
                <a:solidFill>
                  <a:schemeClr val="tx1">
                    <a:lumMod val="65000"/>
                    <a:lumOff val="35000"/>
                  </a:schemeClr>
                </a:solidFill>
                <a:cs typeface="Arial" panose="020B0604020202020204" pitchFamily="34" charset="0"/>
              </a:rPr>
              <a:t>C</a:t>
            </a:r>
            <a:r>
              <a:rPr sz="4265" b="1" kern="0" dirty="0" smtClean="0">
                <a:solidFill>
                  <a:schemeClr val="tx1">
                    <a:lumMod val="65000"/>
                    <a:lumOff val="35000"/>
                  </a:schemeClr>
                </a:solidFill>
                <a:cs typeface="Arial" panose="020B0604020202020204" pitchFamily="34" charset="0"/>
              </a:rPr>
              <a:t>ustomer-oriented</a:t>
            </a:r>
            <a:endParaRPr sz="4265" b="1" kern="0" dirty="0" smtClean="0">
              <a:solidFill>
                <a:schemeClr val="tx1">
                  <a:lumMod val="65000"/>
                  <a:lumOff val="35000"/>
                </a:schemeClr>
              </a:solidFill>
              <a:cs typeface="Arial" panose="020B0604020202020204" pitchFamily="34" charset="0"/>
            </a:endParaRPr>
          </a:p>
        </p:txBody>
      </p:sp>
      <p:sp>
        <p:nvSpPr>
          <p:cNvPr id="88" name="圆角矩形 87"/>
          <p:cNvSpPr/>
          <p:nvPr/>
        </p:nvSpPr>
        <p:spPr bwMode="auto">
          <a:xfrm flipH="1">
            <a:off x="12391293" y="4210691"/>
            <a:ext cx="10369152" cy="163433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800">
              <a:solidFill>
                <a:prstClr val="white"/>
              </a:solidFill>
            </a:endParaRPr>
          </a:p>
        </p:txBody>
      </p:sp>
      <p:sp>
        <p:nvSpPr>
          <p:cNvPr id="89" name="TextBox 72"/>
          <p:cNvSpPr txBox="1"/>
          <p:nvPr/>
        </p:nvSpPr>
        <p:spPr bwMode="auto">
          <a:xfrm>
            <a:off x="13224534" y="4762084"/>
            <a:ext cx="7104000" cy="7480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sz="4265" kern="0" dirty="0" smtClean="0">
                <a:solidFill>
                  <a:schemeClr val="tx1">
                    <a:lumMod val="65000"/>
                    <a:lumOff val="35000"/>
                  </a:schemeClr>
                </a:solidFill>
                <a:latin typeface="+mn-ea"/>
                <a:cs typeface="Arial" panose="020B0604020202020204" pitchFamily="34" charset="0"/>
              </a:rPr>
              <a:t>Quality &amp; Warran</a:t>
            </a:r>
            <a:r>
              <a:rPr lang="en-US" sz="4265" kern="0" dirty="0" smtClean="0">
                <a:solidFill>
                  <a:schemeClr val="tx1">
                    <a:lumMod val="65000"/>
                    <a:lumOff val="35000"/>
                  </a:schemeClr>
                </a:solidFill>
                <a:latin typeface="+mn-ea"/>
                <a:cs typeface="Arial" panose="020B0604020202020204" pitchFamily="34" charset="0"/>
              </a:rPr>
              <a:t>ty</a:t>
            </a:r>
            <a:endParaRPr lang="en-US" sz="4265" kern="0" dirty="0" smtClean="0">
              <a:solidFill>
                <a:schemeClr val="tx1">
                  <a:lumMod val="65000"/>
                  <a:lumOff val="35000"/>
                </a:schemeClr>
              </a:solidFill>
              <a:latin typeface="+mn-ea"/>
              <a:cs typeface="Arial" panose="020B0604020202020204" pitchFamily="34" charset="0"/>
            </a:endParaRPr>
          </a:p>
        </p:txBody>
      </p:sp>
      <p:sp>
        <p:nvSpPr>
          <p:cNvPr id="96" name="圆角矩形 95"/>
          <p:cNvSpPr/>
          <p:nvPr/>
        </p:nvSpPr>
        <p:spPr bwMode="auto">
          <a:xfrm flipH="1">
            <a:off x="13161760" y="6944752"/>
            <a:ext cx="10369152" cy="163433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800">
              <a:solidFill>
                <a:prstClr val="white"/>
              </a:solidFill>
            </a:endParaRPr>
          </a:p>
        </p:txBody>
      </p:sp>
      <p:sp>
        <p:nvSpPr>
          <p:cNvPr id="97" name="TextBox 72"/>
          <p:cNvSpPr txBox="1"/>
          <p:nvPr/>
        </p:nvSpPr>
        <p:spPr bwMode="auto">
          <a:xfrm>
            <a:off x="13550053" y="7271173"/>
            <a:ext cx="10468187" cy="7480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sz="4265" kern="0" dirty="0" smtClean="0">
                <a:solidFill>
                  <a:schemeClr val="tx1">
                    <a:lumMod val="65000"/>
                    <a:lumOff val="35000"/>
                  </a:schemeClr>
                </a:solidFill>
                <a:latin typeface="+mn-ea"/>
                <a:cs typeface="Arial" panose="020B0604020202020204" pitchFamily="34" charset="0"/>
              </a:rPr>
              <a:t>Focus and Sustainable</a:t>
            </a:r>
            <a:endParaRPr sz="4265" kern="0" dirty="0" smtClean="0">
              <a:solidFill>
                <a:schemeClr val="tx1">
                  <a:lumMod val="65000"/>
                  <a:lumOff val="35000"/>
                </a:schemeClr>
              </a:solidFill>
              <a:latin typeface="+mn-ea"/>
              <a:cs typeface="Arial" panose="020B0604020202020204" pitchFamily="34" charset="0"/>
            </a:endParaRPr>
          </a:p>
        </p:txBody>
      </p:sp>
      <p:sp>
        <p:nvSpPr>
          <p:cNvPr id="104" name="圆角矩形 103"/>
          <p:cNvSpPr/>
          <p:nvPr/>
        </p:nvSpPr>
        <p:spPr bwMode="auto">
          <a:xfrm flipH="1">
            <a:off x="12577243" y="9387984"/>
            <a:ext cx="10369152" cy="163433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800">
              <a:solidFill>
                <a:prstClr val="white"/>
              </a:solidFill>
            </a:endParaRPr>
          </a:p>
        </p:txBody>
      </p:sp>
      <p:sp>
        <p:nvSpPr>
          <p:cNvPr id="105" name="TextBox 72"/>
          <p:cNvSpPr txBox="1"/>
          <p:nvPr/>
        </p:nvSpPr>
        <p:spPr bwMode="auto">
          <a:xfrm>
            <a:off x="13162992" y="9678755"/>
            <a:ext cx="8640227" cy="7480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sz="4265" kern="0" dirty="0" smtClean="0">
                <a:solidFill>
                  <a:schemeClr val="tx1">
                    <a:lumMod val="65000"/>
                    <a:lumOff val="35000"/>
                  </a:schemeClr>
                </a:solidFill>
                <a:latin typeface="+mn-ea"/>
                <a:cs typeface="Arial" panose="020B0604020202020204" pitchFamily="34" charset="0"/>
              </a:rPr>
              <a:t>Integrity</a:t>
            </a:r>
            <a:endParaRPr sz="4265" kern="0" dirty="0" smtClean="0">
              <a:solidFill>
                <a:schemeClr val="tx1">
                  <a:lumMod val="65000"/>
                  <a:lumOff val="35000"/>
                </a:schemeClr>
              </a:solidFill>
              <a:latin typeface="+mn-ea"/>
              <a:cs typeface="Arial" panose="020B0604020202020204" pitchFamily="34" charset="0"/>
            </a:endParaRPr>
          </a:p>
        </p:txBody>
      </p:sp>
      <p:grpSp>
        <p:nvGrpSpPr>
          <p:cNvPr id="56" name="组合 55"/>
          <p:cNvGrpSpPr/>
          <p:nvPr/>
        </p:nvGrpSpPr>
        <p:grpSpPr>
          <a:xfrm>
            <a:off x="6936136" y="2019789"/>
            <a:ext cx="2551240" cy="2150587"/>
            <a:chOff x="4270392" y="4010139"/>
            <a:chExt cx="709695" cy="709694"/>
          </a:xfrm>
        </p:grpSpPr>
        <p:sp>
          <p:nvSpPr>
            <p:cNvPr id="60" name="MH_Other_2"/>
            <p:cNvSpPr/>
            <p:nvPr>
              <p:custDataLst>
                <p:tags r:id="rId3"/>
              </p:custDataLst>
            </p:nvPr>
          </p:nvSpPr>
          <p:spPr>
            <a:xfrm>
              <a:off x="4270392" y="4010139"/>
              <a:ext cx="709695" cy="709694"/>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endParaRPr>
            </a:p>
          </p:txBody>
        </p:sp>
        <p:sp>
          <p:nvSpPr>
            <p:cNvPr id="61" name="MH_Title_1"/>
            <p:cNvSpPr/>
            <p:nvPr>
              <p:custDataLst>
                <p:tags r:id="rId4"/>
              </p:custDataLst>
            </p:nvPr>
          </p:nvSpPr>
          <p:spPr>
            <a:xfrm>
              <a:off x="4355236" y="4094984"/>
              <a:ext cx="540000" cy="540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5400" b="1" dirty="0" smtClean="0">
                  <a:latin typeface="Impact" panose="020B0806030902050204" pitchFamily="34" charset="0"/>
                </a:rPr>
                <a:t>C</a:t>
              </a:r>
              <a:endParaRPr lang="en-US" altLang="zh-CN" sz="5400" b="1" dirty="0" smtClean="0">
                <a:latin typeface="Impact" panose="020B0806030902050204" pitchFamily="34" charset="0"/>
              </a:endParaRPr>
            </a:p>
          </p:txBody>
        </p:sp>
      </p:grpSp>
      <p:grpSp>
        <p:nvGrpSpPr>
          <p:cNvPr id="65" name="组合 64"/>
          <p:cNvGrpSpPr/>
          <p:nvPr/>
        </p:nvGrpSpPr>
        <p:grpSpPr>
          <a:xfrm>
            <a:off x="9598309" y="4111413"/>
            <a:ext cx="2528240" cy="2131200"/>
            <a:chOff x="4273588" y="4013336"/>
            <a:chExt cx="703297" cy="703296"/>
          </a:xfrm>
        </p:grpSpPr>
        <p:sp>
          <p:nvSpPr>
            <p:cNvPr id="67" name="MH_Other_2"/>
            <p:cNvSpPr/>
            <p:nvPr>
              <p:custDataLst>
                <p:tags r:id="rId5"/>
              </p:custDataLst>
            </p:nvPr>
          </p:nvSpPr>
          <p:spPr>
            <a:xfrm>
              <a:off x="4273588" y="4013336"/>
              <a:ext cx="703297" cy="703296"/>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endParaRPr>
            </a:p>
          </p:txBody>
        </p:sp>
        <p:sp>
          <p:nvSpPr>
            <p:cNvPr id="68" name="MH_Title_1"/>
            <p:cNvSpPr/>
            <p:nvPr>
              <p:custDataLst>
                <p:tags r:id="rId6"/>
              </p:custDataLst>
            </p:nvPr>
          </p:nvSpPr>
          <p:spPr>
            <a:xfrm>
              <a:off x="4362773" y="4094984"/>
              <a:ext cx="540000" cy="540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5400" b="1" dirty="0" smtClean="0">
                  <a:latin typeface="Impact" panose="020B0806030902050204" pitchFamily="34" charset="0"/>
                </a:rPr>
                <a:t>Q</a:t>
              </a:r>
              <a:endParaRPr lang="en-US" altLang="zh-CN" sz="5400" b="1" dirty="0" smtClean="0">
                <a:latin typeface="Impact" panose="020B0806030902050204" pitchFamily="34" charset="0"/>
              </a:endParaRPr>
            </a:p>
          </p:txBody>
        </p:sp>
      </p:grpSp>
      <p:grpSp>
        <p:nvGrpSpPr>
          <p:cNvPr id="70" name="组合 69"/>
          <p:cNvGrpSpPr/>
          <p:nvPr/>
        </p:nvGrpSpPr>
        <p:grpSpPr>
          <a:xfrm>
            <a:off x="10570331" y="6669352"/>
            <a:ext cx="2497659" cy="2105424"/>
            <a:chOff x="4277841" y="4017589"/>
            <a:chExt cx="694790" cy="694790"/>
          </a:xfrm>
        </p:grpSpPr>
        <p:sp>
          <p:nvSpPr>
            <p:cNvPr id="72" name="MH_Other_2"/>
            <p:cNvSpPr/>
            <p:nvPr>
              <p:custDataLst>
                <p:tags r:id="rId7"/>
              </p:custDataLst>
            </p:nvPr>
          </p:nvSpPr>
          <p:spPr>
            <a:xfrm>
              <a:off x="4277841" y="4017589"/>
              <a:ext cx="694790" cy="694790"/>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endParaRPr>
            </a:p>
          </p:txBody>
        </p:sp>
        <p:sp>
          <p:nvSpPr>
            <p:cNvPr id="73" name="MH_Title_1"/>
            <p:cNvSpPr/>
            <p:nvPr>
              <p:custDataLst>
                <p:tags r:id="rId8"/>
              </p:custDataLst>
            </p:nvPr>
          </p:nvSpPr>
          <p:spPr>
            <a:xfrm>
              <a:off x="4355236" y="4094984"/>
              <a:ext cx="540000" cy="540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5400" b="1" dirty="0" smtClean="0">
                  <a:latin typeface="Impact" panose="020B0806030902050204" pitchFamily="34" charset="0"/>
                </a:rPr>
                <a:t>F</a:t>
              </a:r>
              <a:endParaRPr lang="en-US" altLang="zh-CN" sz="5400" b="1" dirty="0" smtClean="0">
                <a:latin typeface="Impact" panose="020B0806030902050204" pitchFamily="34" charset="0"/>
              </a:endParaRPr>
            </a:p>
          </p:txBody>
        </p:sp>
      </p:grpSp>
      <p:grpSp>
        <p:nvGrpSpPr>
          <p:cNvPr id="75" name="组合 74"/>
          <p:cNvGrpSpPr/>
          <p:nvPr/>
        </p:nvGrpSpPr>
        <p:grpSpPr>
          <a:xfrm>
            <a:off x="9797523" y="9048824"/>
            <a:ext cx="2568821" cy="2165408"/>
            <a:chOff x="4267943" y="4007692"/>
            <a:chExt cx="714586" cy="714585"/>
          </a:xfrm>
        </p:grpSpPr>
        <p:sp>
          <p:nvSpPr>
            <p:cNvPr id="77" name="MH_Other_2"/>
            <p:cNvSpPr/>
            <p:nvPr>
              <p:custDataLst>
                <p:tags r:id="rId9"/>
              </p:custDataLst>
            </p:nvPr>
          </p:nvSpPr>
          <p:spPr>
            <a:xfrm>
              <a:off x="4267943" y="4007692"/>
              <a:ext cx="714586" cy="714585"/>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4800">
                <a:solidFill>
                  <a:prstClr val="white"/>
                </a:solidFill>
              </a:endParaRPr>
            </a:p>
          </p:txBody>
        </p:sp>
        <p:sp>
          <p:nvSpPr>
            <p:cNvPr id="78" name="MH_Title_1"/>
            <p:cNvSpPr/>
            <p:nvPr>
              <p:custDataLst>
                <p:tags r:id="rId10"/>
              </p:custDataLst>
            </p:nvPr>
          </p:nvSpPr>
          <p:spPr>
            <a:xfrm>
              <a:off x="4355236" y="4094984"/>
              <a:ext cx="540000" cy="540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5400" b="1" dirty="0" smtClean="0">
                  <a:latin typeface="Impact" panose="020B0806030902050204" pitchFamily="34" charset="0"/>
                </a:rPr>
                <a:t>I</a:t>
              </a:r>
              <a:endParaRPr lang="en-US" altLang="zh-CN" sz="5400" b="1" dirty="0" smtClean="0">
                <a:latin typeface="Impact" panose="020B0806030902050204" pitchFamily="34" charset="0"/>
              </a:endParaRPr>
            </a:p>
          </p:txBody>
        </p:sp>
      </p:grpSp>
      <p:sp>
        <p:nvSpPr>
          <p:cNvPr id="9" name="六边形 62"/>
          <p:cNvSpPr/>
          <p:nvPr/>
        </p:nvSpPr>
        <p:spPr bwMode="auto">
          <a:xfrm>
            <a:off x="6400003" y="11285803"/>
            <a:ext cx="832536" cy="711397"/>
          </a:xfrm>
          <a:prstGeom prst="hexagon">
            <a:avLst/>
          </a:prstGeom>
          <a:solidFill>
            <a:schemeClr val="accent2"/>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4800" dirty="0">
                <a:solidFill>
                  <a:schemeClr val="bg1"/>
                </a:solidFill>
              </a:rPr>
              <a:t>5</a:t>
            </a:r>
            <a:endParaRPr lang="en-US" altLang="zh-CN" sz="4800" dirty="0">
              <a:solidFill>
                <a:schemeClr val="bg1"/>
              </a:solidFill>
            </a:endParaRPr>
          </a:p>
        </p:txBody>
      </p:sp>
      <p:grpSp>
        <p:nvGrpSpPr>
          <p:cNvPr id="12" name="组合 74"/>
          <p:cNvGrpSpPr/>
          <p:nvPr/>
        </p:nvGrpSpPr>
        <p:grpSpPr>
          <a:xfrm>
            <a:off x="7648683" y="11300957"/>
            <a:ext cx="2568821" cy="2165408"/>
            <a:chOff x="4267943" y="4007692"/>
            <a:chExt cx="714586" cy="714585"/>
          </a:xfrm>
        </p:grpSpPr>
        <p:sp>
          <p:nvSpPr>
            <p:cNvPr id="13" name="MH_Other_2"/>
            <p:cNvSpPr/>
            <p:nvPr>
              <p:custDataLst>
                <p:tags r:id="rId11"/>
              </p:custDataLst>
            </p:nvPr>
          </p:nvSpPr>
          <p:spPr>
            <a:xfrm>
              <a:off x="4267943" y="4007692"/>
              <a:ext cx="714586" cy="714585"/>
            </a:xfrm>
            <a:prstGeom prst="hexagon">
              <a:avLst/>
            </a:pr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4800">
                <a:solidFill>
                  <a:prstClr val="white"/>
                </a:solidFill>
              </a:endParaRPr>
            </a:p>
          </p:txBody>
        </p:sp>
        <p:sp>
          <p:nvSpPr>
            <p:cNvPr id="14" name="MH_Title_1"/>
            <p:cNvSpPr/>
            <p:nvPr>
              <p:custDataLst>
                <p:tags r:id="rId12"/>
              </p:custDataLst>
            </p:nvPr>
          </p:nvSpPr>
          <p:spPr>
            <a:xfrm>
              <a:off x="4355236" y="4094984"/>
              <a:ext cx="540000" cy="540000"/>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ctr"/>
              <a:r>
                <a:rPr lang="en-US" altLang="zh-CN" sz="5400" b="1" dirty="0" smtClean="0">
                  <a:latin typeface="Impact" panose="020B0806030902050204" pitchFamily="34" charset="0"/>
                </a:rPr>
                <a:t>H</a:t>
              </a:r>
              <a:endParaRPr lang="en-US" altLang="zh-CN" sz="5400" b="1" dirty="0" smtClean="0">
                <a:latin typeface="Impact" panose="020B0806030902050204" pitchFamily="34" charset="0"/>
              </a:endParaRPr>
            </a:p>
          </p:txBody>
        </p:sp>
      </p:grpSp>
      <p:sp>
        <p:nvSpPr>
          <p:cNvPr id="15" name="圆角矩形 103"/>
          <p:cNvSpPr/>
          <p:nvPr/>
        </p:nvSpPr>
        <p:spPr bwMode="auto">
          <a:xfrm flipH="1">
            <a:off x="10237056" y="11640117"/>
            <a:ext cx="10369152" cy="1634331"/>
          </a:xfrm>
          <a:prstGeom prst="roundRect">
            <a:avLst>
              <a:gd name="adj" fmla="val 50000"/>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4800">
              <a:solidFill>
                <a:prstClr val="white"/>
              </a:solidFill>
            </a:endParaRPr>
          </a:p>
        </p:txBody>
      </p:sp>
      <p:sp>
        <p:nvSpPr>
          <p:cNvPr id="16" name="TextBox 72"/>
          <p:cNvSpPr txBox="1"/>
          <p:nvPr/>
        </p:nvSpPr>
        <p:spPr bwMode="auto">
          <a:xfrm>
            <a:off x="10822805" y="11930888"/>
            <a:ext cx="8640227" cy="7480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4265" b="1" kern="0" dirty="0" smtClean="0">
                <a:solidFill>
                  <a:schemeClr val="tx1">
                    <a:lumMod val="65000"/>
                    <a:lumOff val="35000"/>
                  </a:schemeClr>
                </a:solidFill>
                <a:cs typeface="Arial" panose="020B0604020202020204" pitchFamily="34" charset="0"/>
              </a:rPr>
              <a:t> Honesty</a:t>
            </a:r>
            <a:endParaRPr lang="en-US" altLang="zh-CN" sz="4265" b="1" kern="0" dirty="0" smtClean="0">
              <a:solidFill>
                <a:schemeClr val="tx1">
                  <a:lumMod val="65000"/>
                  <a:lumOff val="35000"/>
                </a:schemeClr>
              </a:solidFill>
              <a:cs typeface="Arial" panose="020B0604020202020204" pitchFamily="34" charset="0"/>
            </a:endParaRPr>
          </a:p>
        </p:txBody>
      </p:sp>
      <p:sp>
        <p:nvSpPr>
          <p:cNvPr id="2" name="文本框 1"/>
          <p:cNvSpPr txBox="1"/>
          <p:nvPr/>
        </p:nvSpPr>
        <p:spPr>
          <a:xfrm>
            <a:off x="19838670" y="777240"/>
            <a:ext cx="3395980" cy="645160"/>
          </a:xfrm>
          <a:prstGeom prst="rect">
            <a:avLst/>
          </a:prstGeom>
          <a:noFill/>
        </p:spPr>
        <p:txBody>
          <a:bodyPr wrap="none" rtlCol="0">
            <a:spAutoFit/>
          </a:bodyPr>
          <a:p>
            <a:r>
              <a:rPr lang="en-US" altLang="zh-CN" sz="3600"/>
              <a:t>Company Culture</a:t>
            </a:r>
            <a:endParaRPr lang="en-US" altLang="zh-CN"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childTnLst>
                          </p:cTn>
                        </p:par>
                        <p:par>
                          <p:cTn id="21" fill="hold">
                            <p:stCondLst>
                              <p:cond delay="1000"/>
                            </p:stCondLst>
                            <p:childTnLst>
                              <p:par>
                                <p:cTn id="22" presetID="2" presetClass="entr" presetSubtype="8" decel="50000"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0-#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par>
                                <p:cTn id="26" presetID="2" presetClass="entr" presetSubtype="2" decel="5000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1+#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25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1500"/>
                            </p:stCondLst>
                            <p:childTnLst>
                              <p:par>
                                <p:cTn id="34" presetID="2" presetClass="entr" presetSubtype="8" decel="50000" fill="hold" nodeType="after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additive="base">
                                        <p:cTn id="36" dur="500" fill="hold"/>
                                        <p:tgtEl>
                                          <p:spTgt spid="65"/>
                                        </p:tgtEl>
                                        <p:attrNameLst>
                                          <p:attrName>ppt_x</p:attrName>
                                        </p:attrNameLst>
                                      </p:cBhvr>
                                      <p:tavLst>
                                        <p:tav tm="0">
                                          <p:val>
                                            <p:strVal val="0-#ppt_w/2"/>
                                          </p:val>
                                        </p:tav>
                                        <p:tav tm="100000">
                                          <p:val>
                                            <p:strVal val="#ppt_x"/>
                                          </p:val>
                                        </p:tav>
                                      </p:tavLst>
                                    </p:anim>
                                    <p:anim calcmode="lin" valueType="num">
                                      <p:cBhvr additive="base">
                                        <p:cTn id="37" dur="500" fill="hold"/>
                                        <p:tgtEl>
                                          <p:spTgt spid="65"/>
                                        </p:tgtEl>
                                        <p:attrNameLst>
                                          <p:attrName>ppt_y</p:attrName>
                                        </p:attrNameLst>
                                      </p:cBhvr>
                                      <p:tavLst>
                                        <p:tav tm="0">
                                          <p:val>
                                            <p:strVal val="#ppt_y"/>
                                          </p:val>
                                        </p:tav>
                                        <p:tav tm="100000">
                                          <p:val>
                                            <p:strVal val="#ppt_y"/>
                                          </p:val>
                                        </p:tav>
                                      </p:tavLst>
                                    </p:anim>
                                  </p:childTnLst>
                                </p:cTn>
                              </p:par>
                              <p:par>
                                <p:cTn id="38" presetID="2" presetClass="entr" presetSubtype="2" decel="5000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 calcmode="lin" valueType="num">
                                      <p:cBhvr additive="base">
                                        <p:cTn id="40" dur="500" fill="hold"/>
                                        <p:tgtEl>
                                          <p:spTgt spid="88"/>
                                        </p:tgtEl>
                                        <p:attrNameLst>
                                          <p:attrName>ppt_x</p:attrName>
                                        </p:attrNameLst>
                                      </p:cBhvr>
                                      <p:tavLst>
                                        <p:tav tm="0">
                                          <p:val>
                                            <p:strVal val="1+#ppt_w/2"/>
                                          </p:val>
                                        </p:tav>
                                        <p:tav tm="100000">
                                          <p:val>
                                            <p:strVal val="#ppt_x"/>
                                          </p:val>
                                        </p:tav>
                                      </p:tavLst>
                                    </p:anim>
                                    <p:anim calcmode="lin" valueType="num">
                                      <p:cBhvr additive="base">
                                        <p:cTn id="41" dur="500" fill="hold"/>
                                        <p:tgtEl>
                                          <p:spTgt spid="88"/>
                                        </p:tgtEl>
                                        <p:attrNameLst>
                                          <p:attrName>ppt_y</p:attrName>
                                        </p:attrNameLst>
                                      </p:cBhvr>
                                      <p:tavLst>
                                        <p:tav tm="0">
                                          <p:val>
                                            <p:strVal val="#ppt_y"/>
                                          </p:val>
                                        </p:tav>
                                        <p:tav tm="100000">
                                          <p:val>
                                            <p:strVal val="#ppt_y"/>
                                          </p:val>
                                        </p:tav>
                                      </p:tavLst>
                                    </p:anim>
                                  </p:childTnLst>
                                </p:cTn>
                              </p:par>
                              <p:par>
                                <p:cTn id="42" presetID="22" presetClass="entr" presetSubtype="8" fill="hold" grpId="0" nodeType="withEffect">
                                  <p:stCondLst>
                                    <p:cond delay="25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childTnLst>
                          </p:cTn>
                        </p:par>
                        <p:par>
                          <p:cTn id="45" fill="hold">
                            <p:stCondLst>
                              <p:cond delay="2000"/>
                            </p:stCondLst>
                            <p:childTnLst>
                              <p:par>
                                <p:cTn id="46" presetID="2" presetClass="entr" presetSubtype="8" decel="50000"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fill="hold"/>
                                        <p:tgtEl>
                                          <p:spTgt spid="70"/>
                                        </p:tgtEl>
                                        <p:attrNameLst>
                                          <p:attrName>ppt_x</p:attrName>
                                        </p:attrNameLst>
                                      </p:cBhvr>
                                      <p:tavLst>
                                        <p:tav tm="0">
                                          <p:val>
                                            <p:strVal val="0-#ppt_w/2"/>
                                          </p:val>
                                        </p:tav>
                                        <p:tav tm="100000">
                                          <p:val>
                                            <p:strVal val="#ppt_x"/>
                                          </p:val>
                                        </p:tav>
                                      </p:tavLst>
                                    </p:anim>
                                    <p:anim calcmode="lin" valueType="num">
                                      <p:cBhvr additive="base">
                                        <p:cTn id="49" dur="500" fill="hold"/>
                                        <p:tgtEl>
                                          <p:spTgt spid="70"/>
                                        </p:tgtEl>
                                        <p:attrNameLst>
                                          <p:attrName>ppt_y</p:attrName>
                                        </p:attrNameLst>
                                      </p:cBhvr>
                                      <p:tavLst>
                                        <p:tav tm="0">
                                          <p:val>
                                            <p:strVal val="#ppt_y"/>
                                          </p:val>
                                        </p:tav>
                                        <p:tav tm="100000">
                                          <p:val>
                                            <p:strVal val="#ppt_y"/>
                                          </p:val>
                                        </p:tav>
                                      </p:tavLst>
                                    </p:anim>
                                  </p:childTnLst>
                                </p:cTn>
                              </p:par>
                              <p:par>
                                <p:cTn id="50" presetID="2" presetClass="entr" presetSubtype="2" decel="50000" fill="hold" grpId="0" nodeType="withEffect">
                                  <p:stCondLst>
                                    <p:cond delay="0"/>
                                  </p:stCondLst>
                                  <p:childTnLst>
                                    <p:set>
                                      <p:cBhvr>
                                        <p:cTn id="51" dur="1" fill="hold">
                                          <p:stCondLst>
                                            <p:cond delay="0"/>
                                          </p:stCondLst>
                                        </p:cTn>
                                        <p:tgtEl>
                                          <p:spTgt spid="96"/>
                                        </p:tgtEl>
                                        <p:attrNameLst>
                                          <p:attrName>style.visibility</p:attrName>
                                        </p:attrNameLst>
                                      </p:cBhvr>
                                      <p:to>
                                        <p:strVal val="visible"/>
                                      </p:to>
                                    </p:set>
                                    <p:anim calcmode="lin" valueType="num">
                                      <p:cBhvr additive="base">
                                        <p:cTn id="52" dur="500" fill="hold"/>
                                        <p:tgtEl>
                                          <p:spTgt spid="96"/>
                                        </p:tgtEl>
                                        <p:attrNameLst>
                                          <p:attrName>ppt_x</p:attrName>
                                        </p:attrNameLst>
                                      </p:cBhvr>
                                      <p:tavLst>
                                        <p:tav tm="0">
                                          <p:val>
                                            <p:strVal val="1+#ppt_w/2"/>
                                          </p:val>
                                        </p:tav>
                                        <p:tav tm="100000">
                                          <p:val>
                                            <p:strVal val="#ppt_x"/>
                                          </p:val>
                                        </p:tav>
                                      </p:tavLst>
                                    </p:anim>
                                    <p:anim calcmode="lin" valueType="num">
                                      <p:cBhvr additive="base">
                                        <p:cTn id="53" dur="500" fill="hold"/>
                                        <p:tgtEl>
                                          <p:spTgt spid="96"/>
                                        </p:tgtEl>
                                        <p:attrNameLst>
                                          <p:attrName>ppt_y</p:attrName>
                                        </p:attrNameLst>
                                      </p:cBhvr>
                                      <p:tavLst>
                                        <p:tav tm="0">
                                          <p:val>
                                            <p:strVal val="#ppt_y"/>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97"/>
                                        </p:tgtEl>
                                        <p:attrNameLst>
                                          <p:attrName>style.visibility</p:attrName>
                                        </p:attrNameLst>
                                      </p:cBhvr>
                                      <p:to>
                                        <p:strVal val="visible"/>
                                      </p:to>
                                    </p:set>
                                    <p:animEffect transition="in" filter="wipe(left)">
                                      <p:cBhvr>
                                        <p:cTn id="56" dur="500"/>
                                        <p:tgtEl>
                                          <p:spTgt spid="97"/>
                                        </p:tgtEl>
                                      </p:cBhvr>
                                    </p:animEffect>
                                  </p:childTnLst>
                                </p:cTn>
                              </p:par>
                            </p:childTnLst>
                          </p:cTn>
                        </p:par>
                        <p:par>
                          <p:cTn id="57" fill="hold">
                            <p:stCondLst>
                              <p:cond delay="2500"/>
                            </p:stCondLst>
                            <p:childTnLst>
                              <p:par>
                                <p:cTn id="58" presetID="2" presetClass="entr" presetSubtype="8" decel="50000" fill="hold" nodeType="afterEffect">
                                  <p:stCondLst>
                                    <p:cond delay="0"/>
                                  </p:stCondLst>
                                  <p:childTnLst>
                                    <p:set>
                                      <p:cBhvr>
                                        <p:cTn id="59" dur="1" fill="hold">
                                          <p:stCondLst>
                                            <p:cond delay="0"/>
                                          </p:stCondLst>
                                        </p:cTn>
                                        <p:tgtEl>
                                          <p:spTgt spid="75"/>
                                        </p:tgtEl>
                                        <p:attrNameLst>
                                          <p:attrName>style.visibility</p:attrName>
                                        </p:attrNameLst>
                                      </p:cBhvr>
                                      <p:to>
                                        <p:strVal val="visible"/>
                                      </p:to>
                                    </p:set>
                                    <p:anim calcmode="lin" valueType="num">
                                      <p:cBhvr additive="base">
                                        <p:cTn id="60" dur="500" fill="hold"/>
                                        <p:tgtEl>
                                          <p:spTgt spid="75"/>
                                        </p:tgtEl>
                                        <p:attrNameLst>
                                          <p:attrName>ppt_x</p:attrName>
                                        </p:attrNameLst>
                                      </p:cBhvr>
                                      <p:tavLst>
                                        <p:tav tm="0">
                                          <p:val>
                                            <p:strVal val="0-#ppt_w/2"/>
                                          </p:val>
                                        </p:tav>
                                        <p:tav tm="100000">
                                          <p:val>
                                            <p:strVal val="#ppt_x"/>
                                          </p:val>
                                        </p:tav>
                                      </p:tavLst>
                                    </p:anim>
                                    <p:anim calcmode="lin" valueType="num">
                                      <p:cBhvr additive="base">
                                        <p:cTn id="61" dur="500" fill="hold"/>
                                        <p:tgtEl>
                                          <p:spTgt spid="75"/>
                                        </p:tgtEl>
                                        <p:attrNameLst>
                                          <p:attrName>ppt_y</p:attrName>
                                        </p:attrNameLst>
                                      </p:cBhvr>
                                      <p:tavLst>
                                        <p:tav tm="0">
                                          <p:val>
                                            <p:strVal val="#ppt_y"/>
                                          </p:val>
                                        </p:tav>
                                        <p:tav tm="100000">
                                          <p:val>
                                            <p:strVal val="#ppt_y"/>
                                          </p:val>
                                        </p:tav>
                                      </p:tavLst>
                                    </p:anim>
                                  </p:childTnLst>
                                </p:cTn>
                              </p:par>
                              <p:par>
                                <p:cTn id="62" presetID="2" presetClass="entr" presetSubtype="2" decel="50000" fill="hold" grpId="0" nodeType="withEffect">
                                  <p:stCondLst>
                                    <p:cond delay="0"/>
                                  </p:stCondLst>
                                  <p:childTnLst>
                                    <p:set>
                                      <p:cBhvr>
                                        <p:cTn id="63" dur="1" fill="hold">
                                          <p:stCondLst>
                                            <p:cond delay="0"/>
                                          </p:stCondLst>
                                        </p:cTn>
                                        <p:tgtEl>
                                          <p:spTgt spid="104"/>
                                        </p:tgtEl>
                                        <p:attrNameLst>
                                          <p:attrName>style.visibility</p:attrName>
                                        </p:attrNameLst>
                                      </p:cBhvr>
                                      <p:to>
                                        <p:strVal val="visible"/>
                                      </p:to>
                                    </p:set>
                                    <p:anim calcmode="lin" valueType="num">
                                      <p:cBhvr additive="base">
                                        <p:cTn id="64" dur="500" fill="hold"/>
                                        <p:tgtEl>
                                          <p:spTgt spid="104"/>
                                        </p:tgtEl>
                                        <p:attrNameLst>
                                          <p:attrName>ppt_x</p:attrName>
                                        </p:attrNameLst>
                                      </p:cBhvr>
                                      <p:tavLst>
                                        <p:tav tm="0">
                                          <p:val>
                                            <p:strVal val="1+#ppt_w/2"/>
                                          </p:val>
                                        </p:tav>
                                        <p:tav tm="100000">
                                          <p:val>
                                            <p:strVal val="#ppt_x"/>
                                          </p:val>
                                        </p:tav>
                                      </p:tavLst>
                                    </p:anim>
                                    <p:anim calcmode="lin" valueType="num">
                                      <p:cBhvr additive="base">
                                        <p:cTn id="65" dur="500" fill="hold"/>
                                        <p:tgtEl>
                                          <p:spTgt spid="104"/>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250"/>
                                  </p:stCondLst>
                                  <p:childTnLst>
                                    <p:set>
                                      <p:cBhvr>
                                        <p:cTn id="67" dur="1" fill="hold">
                                          <p:stCondLst>
                                            <p:cond delay="0"/>
                                          </p:stCondLst>
                                        </p:cTn>
                                        <p:tgtEl>
                                          <p:spTgt spid="105"/>
                                        </p:tgtEl>
                                        <p:attrNameLst>
                                          <p:attrName>style.visibility</p:attrName>
                                        </p:attrNameLst>
                                      </p:cBhvr>
                                      <p:to>
                                        <p:strVal val="visible"/>
                                      </p:to>
                                    </p:set>
                                    <p:animEffect transition="in" filter="wipe(left)">
                                      <p:cBhvr>
                                        <p:cTn id="68" dur="500"/>
                                        <p:tgtEl>
                                          <p:spTgt spid="105"/>
                                        </p:tgtEl>
                                      </p:cBhvr>
                                    </p:animEffect>
                                  </p:childTnLst>
                                </p:cTn>
                              </p:par>
                              <p:par>
                                <p:cTn id="69" presetID="10" presetClass="entr" presetSubtype="0" fill="hold" grpId="0" nodeType="withEffect">
                                  <p:stCondLst>
                                    <p:cond delay="75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par>
                          <p:cTn id="72" fill="hold">
                            <p:stCondLst>
                              <p:cond delay="3000"/>
                            </p:stCondLst>
                            <p:childTnLst>
                              <p:par>
                                <p:cTn id="73" presetID="2" presetClass="entr" presetSubtype="8" decel="50000"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0-#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2" decel="5000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1+#ppt_w/2"/>
                                          </p:val>
                                        </p:tav>
                                        <p:tav tm="100000">
                                          <p:val>
                                            <p:strVal val="#ppt_x"/>
                                          </p:val>
                                        </p:tav>
                                      </p:tavLst>
                                    </p:anim>
                                    <p:anim calcmode="lin" valueType="num">
                                      <p:cBhvr additive="base">
                                        <p:cTn id="80" dur="500" fill="hold"/>
                                        <p:tgtEl>
                                          <p:spTgt spid="15"/>
                                        </p:tgtEl>
                                        <p:attrNameLst>
                                          <p:attrName>ppt_y</p:attrName>
                                        </p:attrNameLst>
                                      </p:cBhvr>
                                      <p:tavLst>
                                        <p:tav tm="0">
                                          <p:val>
                                            <p:strVal val="#ppt_y"/>
                                          </p:val>
                                        </p:tav>
                                        <p:tav tm="100000">
                                          <p:val>
                                            <p:strVal val="#ppt_y"/>
                                          </p:val>
                                        </p:tav>
                                      </p:tavLst>
                                    </p:anim>
                                  </p:childTnLst>
                                </p:cTn>
                              </p:par>
                              <p:par>
                                <p:cTn id="81" presetID="22" presetClass="entr" presetSubtype="8" fill="hold" grpId="0" nodeType="withEffect">
                                  <p:stCondLst>
                                    <p:cond delay="250"/>
                                  </p:stCondLst>
                                  <p:childTnLst>
                                    <p:set>
                                      <p:cBhvr>
                                        <p:cTn id="82" dur="1" fill="hold">
                                          <p:stCondLst>
                                            <p:cond delay="0"/>
                                          </p:stCondLst>
                                        </p:cTn>
                                        <p:tgtEl>
                                          <p:spTgt spid="16"/>
                                        </p:tgtEl>
                                        <p:attrNameLst>
                                          <p:attrName>style.visibility</p:attrName>
                                        </p:attrNameLst>
                                      </p:cBhvr>
                                      <p:to>
                                        <p:strVal val="visible"/>
                                      </p:to>
                                    </p:set>
                                    <p:animEffect transition="in" filter="wipe(left)">
                                      <p:cBhvr>
                                        <p:cTn id="8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7" grpId="0" bldLvl="0" animBg="1"/>
      <p:bldP spid="58" grpId="0" bldLvl="0" animBg="1"/>
      <p:bldP spid="62" grpId="0" bldLvl="0" animBg="1"/>
      <p:bldP spid="63" grpId="0" bldLvl="0" animBg="1"/>
      <p:bldP spid="39" grpId="0" bldLvl="0" animBg="1"/>
      <p:bldP spid="40" grpId="0"/>
      <p:bldP spid="88" grpId="0" bldLvl="0" animBg="1"/>
      <p:bldP spid="89" grpId="0"/>
      <p:bldP spid="96" grpId="0" bldLvl="0" animBg="1"/>
      <p:bldP spid="97" grpId="0"/>
      <p:bldP spid="104" grpId="0" bldLvl="0" animBg="1"/>
      <p:bldP spid="105" grpId="0"/>
      <p:bldP spid="9" grpId="0" bldLvl="0" animBg="1"/>
      <p:bldP spid="15" grpId="0" bldLvl="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全球图"/>
          <p:cNvPicPr>
            <a:picLocks noChangeAspect="1"/>
          </p:cNvPicPr>
          <p:nvPr/>
        </p:nvPicPr>
        <p:blipFill>
          <a:blip r:embed="rId1"/>
          <a:stretch>
            <a:fillRect/>
          </a:stretch>
        </p:blipFill>
        <p:spPr>
          <a:xfrm>
            <a:off x="1165225" y="847090"/>
            <a:ext cx="22033230" cy="12810490"/>
          </a:xfrm>
          <a:prstGeom prst="rect">
            <a:avLst/>
          </a:prstGeom>
        </p:spPr>
      </p:pic>
      <p:pic>
        <p:nvPicPr>
          <p:cNvPr id="2" name="Picture 3"/>
          <p:cNvPicPr>
            <a:picLocks noChangeAspect="1" noChangeArrowheads="1"/>
          </p:cNvPicPr>
          <p:nvPr/>
        </p:nvPicPr>
        <p:blipFill>
          <a:blip r:embed="rId2"/>
          <a:srcRect/>
          <a:stretch>
            <a:fillRect/>
          </a:stretch>
        </p:blipFill>
        <p:spPr bwMode="auto">
          <a:xfrm>
            <a:off x="1257300" y="12382500"/>
            <a:ext cx="1295400" cy="762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8102600" y="5321300"/>
            <a:ext cx="76200" cy="3175000"/>
          </a:xfrm>
          <a:prstGeom prst="rect">
            <a:avLst/>
          </a:prstGeom>
          <a:noFill/>
        </p:spPr>
      </p:pic>
      <p:sp>
        <p:nvSpPr>
          <p:cNvPr id="17" name="文本框 16"/>
          <p:cNvSpPr txBox="1"/>
          <p:nvPr/>
        </p:nvSpPr>
        <p:spPr>
          <a:xfrm>
            <a:off x="8178800" y="6635115"/>
            <a:ext cx="13568680" cy="3046095"/>
          </a:xfrm>
          <a:prstGeom prst="rect">
            <a:avLst/>
          </a:prstGeom>
          <a:noFill/>
        </p:spPr>
        <p:txBody>
          <a:bodyPr wrap="square" rtlCol="0">
            <a:spAutoFit/>
            <a:scene3d>
              <a:camera prst="orthographicFront"/>
              <a:lightRig rig="threePt" dir="t"/>
            </a:scene3d>
            <a:sp3d contourW="12700"/>
          </a:bodyPr>
          <a:p>
            <a:pPr algn="ctr"/>
            <a:r>
              <a:rPr lang="en-US" altLang="zh-CN" sz="9600" b="1" dirty="0">
                <a:solidFill>
                  <a:srgbClr val="FF0000"/>
                </a:solidFill>
              </a:rPr>
              <a:t>IDE200 V2.0</a:t>
            </a:r>
            <a:endParaRPr lang="en-US" altLang="zh-CN" sz="9600" b="1" dirty="0">
              <a:solidFill>
                <a:srgbClr val="FF0000"/>
              </a:solidFill>
            </a:endParaRPr>
          </a:p>
          <a:p>
            <a:pPr algn="ctr"/>
            <a:endParaRPr lang="en-US" altLang="zh-CN" sz="9600" b="1" dirty="0">
              <a:solidFill>
                <a:srgbClr val="FF0000"/>
              </a:solidFill>
            </a:endParaRPr>
          </a:p>
        </p:txBody>
      </p:sp>
      <p:sp>
        <p:nvSpPr>
          <p:cNvPr id="8" name="文本框 7"/>
          <p:cNvSpPr txBox="1"/>
          <p:nvPr/>
        </p:nvSpPr>
        <p:spPr>
          <a:xfrm>
            <a:off x="2138045" y="4089400"/>
            <a:ext cx="6010910" cy="5384800"/>
          </a:xfrm>
          <a:prstGeom prst="rect">
            <a:avLst/>
          </a:prstGeom>
          <a:noFill/>
        </p:spPr>
        <p:txBody>
          <a:bodyPr wrap="none" rtlCol="0">
            <a:spAutoFit/>
          </a:bodyPr>
          <a:p>
            <a:r>
              <a:rPr lang="en-US" altLang="zh-CN" sz="34400">
                <a:latin typeface="Arial Black" panose="020B0A04020102020204" charset="0"/>
                <a:cs typeface="Arial Black" panose="020B0A04020102020204" charset="0"/>
              </a:rPr>
              <a:t>02</a:t>
            </a:r>
            <a:endParaRPr lang="en-US" altLang="zh-CN" sz="34400">
              <a:latin typeface="Arial Black" panose="020B0A04020102020204" charset="0"/>
              <a:cs typeface="Arial Black" panose="020B0A04020102020204" charset="0"/>
            </a:endParaRPr>
          </a:p>
        </p:txBody>
      </p:sp>
      <p:pic>
        <p:nvPicPr>
          <p:cNvPr id="10" name="Picture 3"/>
          <p:cNvPicPr>
            <a:picLocks noChangeAspect="1" noChangeArrowheads="1"/>
          </p:cNvPicPr>
          <p:nvPr/>
        </p:nvPicPr>
        <p:blipFill>
          <a:blip r:embed="rId4"/>
          <a:srcRect/>
          <a:stretch>
            <a:fillRect/>
          </a:stretch>
        </p:blipFill>
        <p:spPr bwMode="auto">
          <a:xfrm>
            <a:off x="19875500" y="0"/>
            <a:ext cx="4508500" cy="68453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1"/>
          <a:srcRect/>
          <a:stretch>
            <a:fillRect/>
          </a:stretch>
        </p:blipFill>
        <p:spPr bwMode="auto">
          <a:xfrm>
            <a:off x="9448800" y="1422400"/>
            <a:ext cx="13677900" cy="76200"/>
          </a:xfrm>
          <a:prstGeom prst="rect">
            <a:avLst/>
          </a:prstGeom>
          <a:noFill/>
        </p:spPr>
      </p:pic>
      <p:sp>
        <p:nvSpPr>
          <p:cNvPr id="6" name="矩形 5"/>
          <p:cNvSpPr/>
          <p:nvPr/>
        </p:nvSpPr>
        <p:spPr>
          <a:xfrm>
            <a:off x="818515" y="1973580"/>
            <a:ext cx="22307550" cy="1222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1999615" y="2106295"/>
            <a:ext cx="18425795" cy="768350"/>
          </a:xfrm>
          <a:prstGeom prst="rect">
            <a:avLst/>
          </a:prstGeom>
          <a:solidFill>
            <a:schemeClr val="bg1">
              <a:lumMod val="95000"/>
            </a:schemeClr>
          </a:solidFill>
        </p:spPr>
        <p:txBody>
          <a:bodyPr wrap="square" rtlCol="0">
            <a:spAutoFit/>
            <a:scene3d>
              <a:camera prst="orthographicFront"/>
              <a:lightRig rig="threePt" dir="t"/>
            </a:scene3d>
            <a:sp3d contourW="12700"/>
          </a:bodyPr>
          <a:p>
            <a:pPr algn="l"/>
            <a:r>
              <a:rPr lang="en-US" altLang="zh-CN" sz="4400" b="1" dirty="0">
                <a:solidFill>
                  <a:srgbClr val="FF0000"/>
                </a:solidFill>
                <a:latin typeface="Times New Roman" panose="02020603050405020304" charset="0"/>
                <a:cs typeface="Times New Roman" panose="02020603050405020304" charset="0"/>
              </a:rPr>
              <a:t>IDE200 V2.0 Product Overview:</a:t>
            </a:r>
            <a:endParaRPr lang="en-US" altLang="zh-CN" sz="4400" b="1" dirty="0">
              <a:solidFill>
                <a:srgbClr val="FF0000"/>
              </a:solidFill>
              <a:latin typeface="Times New Roman" panose="02020603050405020304" charset="0"/>
              <a:cs typeface="Times New Roman" panose="02020603050405020304" charset="0"/>
            </a:endParaRPr>
          </a:p>
        </p:txBody>
      </p:sp>
      <p:cxnSp>
        <p:nvCxnSpPr>
          <p:cNvPr id="15" name="直接连接符 14"/>
          <p:cNvCxnSpPr/>
          <p:nvPr/>
        </p:nvCxnSpPr>
        <p:spPr>
          <a:xfrm>
            <a:off x="9144000" y="4741545"/>
            <a:ext cx="0" cy="7715885"/>
          </a:xfrm>
          <a:prstGeom prst="line">
            <a:avLst/>
          </a:prstGeom>
          <a:ln w="127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Google Shape;43;p13"/>
          <p:cNvSpPr/>
          <p:nvPr/>
        </p:nvSpPr>
        <p:spPr>
          <a:xfrm>
            <a:off x="1326515" y="2209680"/>
            <a:ext cx="120991" cy="744340"/>
          </a:xfrm>
          <a:prstGeom prst="rect">
            <a:avLst/>
          </a:prstGeom>
          <a:solidFill>
            <a:srgbClr val="E9554A"/>
          </a:solidFill>
          <a:ln>
            <a:noFill/>
          </a:ln>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10" name="直接连接符 9"/>
          <p:cNvCxnSpPr/>
          <p:nvPr/>
        </p:nvCxnSpPr>
        <p:spPr>
          <a:xfrm>
            <a:off x="17068800" y="4741545"/>
            <a:ext cx="0" cy="7715885"/>
          </a:xfrm>
          <a:prstGeom prst="line">
            <a:avLst/>
          </a:prstGeom>
          <a:ln w="127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153795" y="1152525"/>
            <a:ext cx="9824085" cy="521970"/>
          </a:xfrm>
          <a:prstGeom prst="rect">
            <a:avLst/>
          </a:prstGeom>
          <a:noFill/>
        </p:spPr>
        <p:txBody>
          <a:bodyPr wrap="square" rtlCol="0">
            <a:spAutoFit/>
          </a:bodyPr>
          <a:p>
            <a:pPr algn="l"/>
            <a:r>
              <a:rPr lang="en-US" altLang="zh-CN" sz="2800" i="1"/>
              <a:t> Make scanning easier, more efficient, and easy to use. </a:t>
            </a:r>
            <a:endParaRPr lang="en-US" altLang="zh-CN" sz="2800" i="1"/>
          </a:p>
        </p:txBody>
      </p:sp>
      <p:sp>
        <p:nvSpPr>
          <p:cNvPr id="27" name="文本框 26"/>
          <p:cNvSpPr txBox="1"/>
          <p:nvPr/>
        </p:nvSpPr>
        <p:spPr>
          <a:xfrm>
            <a:off x="1219200" y="3581400"/>
            <a:ext cx="7749540" cy="645160"/>
          </a:xfrm>
          <a:prstGeom prst="rect">
            <a:avLst/>
          </a:prstGeom>
          <a:noFill/>
        </p:spPr>
        <p:txBody>
          <a:bodyPr wrap="square" rtlCol="0">
            <a:spAutoFit/>
            <a:scene3d>
              <a:camera prst="orthographicFront"/>
              <a:lightRig rig="threePt" dir="t"/>
            </a:scene3d>
            <a:sp3d contourW="12700"/>
          </a:bodyPr>
          <a:p>
            <a:pPr algn="l"/>
            <a:r>
              <a:rPr lang="en-US" altLang="zh-CN" sz="3600" b="1" dirty="0">
                <a:solidFill>
                  <a:srgbClr val="2E2E3F"/>
                </a:solidFill>
                <a:latin typeface="Cambria" panose="02040503050406030204" charset="0"/>
                <a:cs typeface="Cambria" panose="02040503050406030204" charset="0"/>
                <a:sym typeface="Century Gothic" panose="020B0502020202020204"/>
              </a:rPr>
              <a:t>Small photo ID &amp; OCR reader </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6" name="文本框 25"/>
          <p:cNvSpPr txBox="1"/>
          <p:nvPr/>
        </p:nvSpPr>
        <p:spPr>
          <a:xfrm>
            <a:off x="1221740" y="4876800"/>
            <a:ext cx="6974840" cy="4916170"/>
          </a:xfrm>
          <a:prstGeom prst="rect">
            <a:avLst/>
          </a:prstGeom>
          <a:noFill/>
        </p:spPr>
        <p:txBody>
          <a:bodyPr wrap="square" rtlCol="0">
            <a:noAutofit/>
            <a:scene3d>
              <a:camera prst="orthographicFront"/>
              <a:lightRig rig="threePt" dir="t"/>
            </a:scene3d>
            <a:sp3d contourW="12700"/>
          </a:bodyPr>
          <a:p>
            <a:pPr algn="l">
              <a:lnSpc>
                <a:spcPct val="100000"/>
              </a:lnSpc>
            </a:pPr>
            <a:r>
              <a:rPr lang="en-US" altLang="zh-CN" sz="2000" dirty="0">
                <a:solidFill>
                  <a:schemeClr val="tx1"/>
                </a:solidFill>
                <a:ea typeface="+mj-ea"/>
                <a:cs typeface="+mn-lt"/>
              </a:rPr>
              <a:t>The IDE200 V2.0 is a professional and powerful ID Scanner. It supports 3 types of images (color, IR, UV), OCR-B and MRZ code reading, barcodes reading. </a:t>
            </a:r>
            <a:endParaRPr lang="en-US" altLang="zh-CN" sz="2000" dirty="0">
              <a:solidFill>
                <a:schemeClr val="tx1"/>
              </a:solidFill>
              <a:ea typeface="+mj-ea"/>
              <a:cs typeface="+mn-lt"/>
            </a:endParaRPr>
          </a:p>
          <a:p>
            <a:pPr algn="l">
              <a:lnSpc>
                <a:spcPct val="100000"/>
              </a:lnSpc>
            </a:pPr>
            <a:endParaRPr lang="en-US" altLang="zh-CN" sz="2000" dirty="0">
              <a:solidFill>
                <a:schemeClr val="tx1"/>
              </a:solidFill>
              <a:ea typeface="+mj-ea"/>
              <a:cs typeface="+mn-lt"/>
            </a:endParaRPr>
          </a:p>
          <a:p>
            <a:pPr algn="l">
              <a:lnSpc>
                <a:spcPct val="100000"/>
              </a:lnSpc>
            </a:pPr>
            <a:r>
              <a:rPr lang="en-US" altLang="zh-CN" sz="2000" dirty="0">
                <a:solidFill>
                  <a:schemeClr val="tx1"/>
                </a:solidFill>
                <a:ea typeface="+mj-ea"/>
                <a:cs typeface="+mn-lt"/>
              </a:rPr>
              <a:t>The scanner can be greatly helpful:</a:t>
            </a:r>
            <a:endParaRPr lang="en-US" altLang="zh-CN" sz="2000" dirty="0">
              <a:solidFill>
                <a:schemeClr val="tx1"/>
              </a:solidFill>
              <a:ea typeface="+mj-ea"/>
              <a:cs typeface="+mn-lt"/>
            </a:endParaRPr>
          </a:p>
          <a:p>
            <a:pPr algn="l">
              <a:lnSpc>
                <a:spcPct val="100000"/>
              </a:lnSpc>
            </a:pPr>
            <a:r>
              <a:rPr lang="en-US" altLang="zh-CN" sz="2000" dirty="0">
                <a:solidFill>
                  <a:schemeClr val="tx1"/>
                </a:solidFill>
                <a:ea typeface="+mj-ea"/>
                <a:cs typeface="+mn-lt"/>
              </a:rPr>
              <a:t>For financial systems – backing up ID image copies;</a:t>
            </a:r>
            <a:endParaRPr lang="en-US" altLang="zh-CN" sz="2000" dirty="0">
              <a:solidFill>
                <a:schemeClr val="tx1"/>
              </a:solidFill>
              <a:ea typeface="+mj-ea"/>
              <a:cs typeface="+mn-lt"/>
            </a:endParaRPr>
          </a:p>
          <a:p>
            <a:pPr algn="l">
              <a:lnSpc>
                <a:spcPct val="100000"/>
              </a:lnSpc>
            </a:pPr>
            <a:r>
              <a:rPr lang="en-US" altLang="zh-CN" sz="2000" dirty="0">
                <a:solidFill>
                  <a:schemeClr val="tx1"/>
                </a:solidFill>
                <a:ea typeface="+mj-ea"/>
                <a:cs typeface="+mn-lt"/>
              </a:rPr>
              <a:t>Quickly reading ID information to speed up the operation process;</a:t>
            </a:r>
            <a:endParaRPr lang="en-US" altLang="zh-CN" sz="2000" dirty="0">
              <a:solidFill>
                <a:schemeClr val="tx1"/>
              </a:solidFill>
              <a:ea typeface="+mj-ea"/>
              <a:cs typeface="+mn-lt"/>
            </a:endParaRPr>
          </a:p>
          <a:p>
            <a:pPr algn="l">
              <a:lnSpc>
                <a:spcPct val="100000"/>
              </a:lnSpc>
            </a:pPr>
            <a:endParaRPr lang="en-US" altLang="zh-CN" sz="2000" dirty="0">
              <a:solidFill>
                <a:schemeClr val="tx1"/>
              </a:solidFill>
              <a:ea typeface="+mj-ea"/>
              <a:cs typeface="+mn-lt"/>
            </a:endParaRPr>
          </a:p>
          <a:p>
            <a:pPr algn="l">
              <a:lnSpc>
                <a:spcPct val="100000"/>
              </a:lnSpc>
            </a:pPr>
            <a:r>
              <a:rPr lang="en-US" altLang="zh-CN" sz="2000" dirty="0">
                <a:solidFill>
                  <a:schemeClr val="tx1"/>
                </a:solidFill>
                <a:ea typeface="+mj-ea"/>
                <a:cs typeface="+mn-lt"/>
              </a:rPr>
              <a:t>Capturing the ID UV image to allow security information checking, helping to verify the authenticity of the ID card and ensure the security of banking transactions.</a:t>
            </a:r>
            <a:endParaRPr lang="en-US" altLang="zh-CN" sz="2000" dirty="0">
              <a:solidFill>
                <a:schemeClr val="tx1"/>
              </a:solidFill>
              <a:ea typeface="+mj-ea"/>
              <a:cs typeface="+mn-lt"/>
            </a:endParaRPr>
          </a:p>
          <a:p>
            <a:pPr algn="l">
              <a:lnSpc>
                <a:spcPct val="100000"/>
              </a:lnSpc>
            </a:pPr>
            <a:endParaRPr lang="en-US" altLang="zh-CN" sz="2000" dirty="0">
              <a:solidFill>
                <a:schemeClr val="tx1"/>
              </a:solidFill>
              <a:ea typeface="+mj-ea"/>
              <a:cs typeface="+mn-lt"/>
            </a:endParaRPr>
          </a:p>
          <a:p>
            <a:pPr algn="l">
              <a:lnSpc>
                <a:spcPct val="100000"/>
              </a:lnSpc>
            </a:pPr>
            <a:r>
              <a:rPr lang="en-US" altLang="zh-CN" sz="2000" dirty="0">
                <a:solidFill>
                  <a:schemeClr val="tx1"/>
                </a:solidFill>
                <a:ea typeface="+mj-ea"/>
                <a:cs typeface="+mn-lt"/>
              </a:rPr>
              <a:t>Similarly, the scanner can significantly enhance the efficiency and security of ID scanning and verification.</a:t>
            </a:r>
            <a:endParaRPr lang="en-US" altLang="zh-CN" sz="2000" dirty="0">
              <a:solidFill>
                <a:schemeClr val="tx1"/>
              </a:solidFill>
              <a:ea typeface="+mj-ea"/>
              <a:cs typeface="+mn-lt"/>
            </a:endParaRPr>
          </a:p>
        </p:txBody>
      </p:sp>
      <p:sp>
        <p:nvSpPr>
          <p:cNvPr id="11" name="文本框 10"/>
          <p:cNvSpPr txBox="1"/>
          <p:nvPr/>
        </p:nvSpPr>
        <p:spPr>
          <a:xfrm>
            <a:off x="19699605" y="777240"/>
            <a:ext cx="3585210" cy="645160"/>
          </a:xfrm>
          <a:prstGeom prst="rect">
            <a:avLst/>
          </a:prstGeom>
          <a:noFill/>
        </p:spPr>
        <p:txBody>
          <a:bodyPr wrap="square" rtlCol="0">
            <a:spAutoFit/>
          </a:bodyPr>
          <a:p>
            <a:r>
              <a:rPr lang="en-US" altLang="zh-CN" sz="3600"/>
              <a:t>Product Overview</a:t>
            </a:r>
            <a:endParaRPr lang="en-US" altLang="zh-CN" sz="3600"/>
          </a:p>
        </p:txBody>
      </p:sp>
      <p:pic>
        <p:nvPicPr>
          <p:cNvPr id="2" name="图片 1"/>
          <p:cNvPicPr>
            <a:picLocks noChangeAspect="1"/>
          </p:cNvPicPr>
          <p:nvPr/>
        </p:nvPicPr>
        <p:blipFill>
          <a:blip r:embed="rId2"/>
          <a:stretch>
            <a:fillRect/>
          </a:stretch>
        </p:blipFill>
        <p:spPr>
          <a:xfrm>
            <a:off x="609600" y="10234930"/>
            <a:ext cx="4125595" cy="2338705"/>
          </a:xfrm>
          <a:prstGeom prst="rect">
            <a:avLst/>
          </a:prstGeom>
        </p:spPr>
      </p:pic>
      <p:pic>
        <p:nvPicPr>
          <p:cNvPr id="3" name="图片 2" descr="IDE200-IMAGE"/>
          <p:cNvPicPr>
            <a:picLocks noChangeAspect="1"/>
          </p:cNvPicPr>
          <p:nvPr/>
        </p:nvPicPr>
        <p:blipFill>
          <a:blip r:embed="rId3"/>
          <a:stretch>
            <a:fillRect/>
          </a:stretch>
        </p:blipFill>
        <p:spPr>
          <a:xfrm>
            <a:off x="9753600" y="4648200"/>
            <a:ext cx="6681470" cy="6681470"/>
          </a:xfrm>
          <a:prstGeom prst="rect">
            <a:avLst/>
          </a:prstGeom>
        </p:spPr>
      </p:pic>
      <p:pic>
        <p:nvPicPr>
          <p:cNvPr id="8" name="图片 26"/>
          <p:cNvPicPr>
            <a:picLocks noChangeAspect="1" noChangeArrowheads="1"/>
          </p:cNvPicPr>
          <p:nvPr/>
        </p:nvPicPr>
        <p:blipFill>
          <a:blip r:embed="rId4" cstate="print">
            <a:extLst>
              <a:ext uri="{28A0092B-C50C-407E-A947-70E740481C1C}">
                <a14:useLocalDpi xmlns:a14="http://schemas.microsoft.com/office/drawing/2010/main" val="0"/>
              </a:ext>
            </a:extLst>
          </a:blip>
          <a:srcRect l="23419" t="22785" r="19408" b="14979"/>
          <a:stretch>
            <a:fillRect/>
          </a:stretch>
        </p:blipFill>
        <p:spPr>
          <a:xfrm>
            <a:off x="18601690" y="5703570"/>
            <a:ext cx="4462145" cy="4570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6664940" y="3829050"/>
            <a:ext cx="4281805" cy="4282440"/>
          </a:xfrm>
          <a:prstGeom prst="rect">
            <a:avLst/>
          </a:prstGeom>
        </p:spPr>
      </p:pic>
      <p:sp>
        <p:nvSpPr>
          <p:cNvPr id="4" name="Freeform 3"/>
          <p:cNvSpPr/>
          <p:nvPr/>
        </p:nvSpPr>
        <p:spPr>
          <a:xfrm>
            <a:off x="0" y="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3"/>
          <a:srcRect/>
          <a:stretch>
            <a:fillRect/>
          </a:stretch>
        </p:blipFill>
        <p:spPr bwMode="auto">
          <a:xfrm>
            <a:off x="9448800" y="1422400"/>
            <a:ext cx="13677900" cy="76200"/>
          </a:xfrm>
          <a:prstGeom prst="rect">
            <a:avLst/>
          </a:prstGeom>
          <a:noFill/>
        </p:spPr>
      </p:pic>
      <p:sp>
        <p:nvSpPr>
          <p:cNvPr id="6" name="矩形 5"/>
          <p:cNvSpPr/>
          <p:nvPr/>
        </p:nvSpPr>
        <p:spPr>
          <a:xfrm>
            <a:off x="818515" y="1973580"/>
            <a:ext cx="22307550" cy="1222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latin typeface="思源黑体 CN Light" panose="020B0300000000000000" pitchFamily="34" charset="-122"/>
              <a:ea typeface="思源黑体 CN Light" panose="020B0300000000000000" pitchFamily="34" charset="-122"/>
            </a:endParaRPr>
          </a:p>
        </p:txBody>
      </p:sp>
      <p:sp>
        <p:nvSpPr>
          <p:cNvPr id="13" name="文本框 12"/>
          <p:cNvSpPr txBox="1"/>
          <p:nvPr/>
        </p:nvSpPr>
        <p:spPr>
          <a:xfrm>
            <a:off x="1999615" y="2106295"/>
            <a:ext cx="18425795" cy="768350"/>
          </a:xfrm>
          <a:prstGeom prst="rect">
            <a:avLst/>
          </a:prstGeom>
          <a:noFill/>
        </p:spPr>
        <p:txBody>
          <a:bodyPr wrap="square" rtlCol="0">
            <a:spAutoFit/>
            <a:scene3d>
              <a:camera prst="orthographicFront"/>
              <a:lightRig rig="threePt" dir="t"/>
            </a:scene3d>
            <a:sp3d contourW="12700"/>
          </a:bodyPr>
          <a:p>
            <a:pPr algn="l"/>
            <a:r>
              <a:rPr lang="en-US" altLang="zh-CN" sz="4400" b="1" dirty="0">
                <a:solidFill>
                  <a:srgbClr val="FF0000"/>
                </a:solidFill>
                <a:latin typeface="Times New Roman" panose="02020603050405020304" charset="0"/>
                <a:cs typeface="Times New Roman" panose="02020603050405020304" charset="0"/>
              </a:rPr>
              <a:t>IDE200 V2.0 Features:</a:t>
            </a:r>
            <a:endParaRPr lang="en-US" altLang="zh-CN" sz="4400" b="1" dirty="0">
              <a:solidFill>
                <a:srgbClr val="FF0000"/>
              </a:solidFill>
              <a:latin typeface="Times New Roman" panose="02020603050405020304" charset="0"/>
              <a:cs typeface="Times New Roman" panose="02020603050405020304" charset="0"/>
            </a:endParaRPr>
          </a:p>
        </p:txBody>
      </p:sp>
      <p:cxnSp>
        <p:nvCxnSpPr>
          <p:cNvPr id="15" name="直接连接符 14"/>
          <p:cNvCxnSpPr/>
          <p:nvPr>
            <p:custDataLst>
              <p:tags r:id="rId4"/>
            </p:custDataLst>
          </p:nvPr>
        </p:nvCxnSpPr>
        <p:spPr>
          <a:xfrm>
            <a:off x="7894955" y="4724400"/>
            <a:ext cx="0" cy="7715885"/>
          </a:xfrm>
          <a:prstGeom prst="line">
            <a:avLst/>
          </a:prstGeom>
          <a:ln w="127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Google Shape;43;p13"/>
          <p:cNvSpPr/>
          <p:nvPr/>
        </p:nvSpPr>
        <p:spPr>
          <a:xfrm>
            <a:off x="1326515" y="2209680"/>
            <a:ext cx="120991" cy="744340"/>
          </a:xfrm>
          <a:prstGeom prst="rect">
            <a:avLst/>
          </a:prstGeom>
          <a:solidFill>
            <a:srgbClr val="E9554A"/>
          </a:solidFill>
          <a:ln>
            <a:noFill/>
          </a:ln>
        </p:spPr>
        <p:txBody>
          <a:bodyPr spcFirstLastPara="1" wrap="square" lIns="91425" tIns="45700" rIns="91425" bIns="45700" anchor="ctr" anchorCtr="0">
            <a:noAutofit/>
          </a:bodyPr>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10" name="直接连接符 9"/>
          <p:cNvCxnSpPr/>
          <p:nvPr>
            <p:custDataLst>
              <p:tags r:id="rId5"/>
            </p:custDataLst>
          </p:nvPr>
        </p:nvCxnSpPr>
        <p:spPr>
          <a:xfrm>
            <a:off x="16230600" y="4741545"/>
            <a:ext cx="0" cy="7715885"/>
          </a:xfrm>
          <a:prstGeom prst="line">
            <a:avLst/>
          </a:prstGeom>
          <a:ln w="1270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153795" y="1152525"/>
            <a:ext cx="9824085" cy="521970"/>
          </a:xfrm>
          <a:prstGeom prst="rect">
            <a:avLst/>
          </a:prstGeom>
          <a:noFill/>
        </p:spPr>
        <p:txBody>
          <a:bodyPr wrap="square" rtlCol="0">
            <a:spAutoFit/>
          </a:bodyPr>
          <a:p>
            <a:pPr algn="l"/>
            <a:r>
              <a:rPr lang="en-US" altLang="zh-CN" sz="2800" i="1"/>
              <a:t> Make scanning easier, more efficient, and easy to use. </a:t>
            </a:r>
            <a:endParaRPr lang="en-US" altLang="zh-CN" sz="2800" i="1"/>
          </a:p>
        </p:txBody>
      </p:sp>
      <p:sp>
        <p:nvSpPr>
          <p:cNvPr id="27" name="文本框 26"/>
          <p:cNvSpPr txBox="1"/>
          <p:nvPr>
            <p:custDataLst>
              <p:tags r:id="rId6"/>
            </p:custDataLst>
          </p:nvPr>
        </p:nvSpPr>
        <p:spPr>
          <a:xfrm>
            <a:off x="914400" y="3939540"/>
            <a:ext cx="689864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Read OCR-B/ MRZ From ID docs</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1" name="文本框 20"/>
          <p:cNvSpPr txBox="1"/>
          <p:nvPr>
            <p:custDataLst>
              <p:tags r:id="rId7"/>
            </p:custDataLst>
          </p:nvPr>
        </p:nvSpPr>
        <p:spPr>
          <a:xfrm>
            <a:off x="9621520" y="3939540"/>
            <a:ext cx="506857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Automatic Reading</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2" name="文本框 21"/>
          <p:cNvSpPr txBox="1"/>
          <p:nvPr>
            <p:custDataLst>
              <p:tags r:id="rId8"/>
            </p:custDataLst>
          </p:nvPr>
        </p:nvSpPr>
        <p:spPr>
          <a:xfrm>
            <a:off x="17411700" y="3939540"/>
            <a:ext cx="5714365"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Desktop &amp; Embedded Use</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26" name="文本框 25"/>
          <p:cNvSpPr txBox="1"/>
          <p:nvPr>
            <p:custDataLst>
              <p:tags r:id="rId9"/>
            </p:custDataLst>
          </p:nvPr>
        </p:nvSpPr>
        <p:spPr>
          <a:xfrm>
            <a:off x="990600" y="4693285"/>
            <a:ext cx="5963285" cy="706755"/>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Take full-page image of ID documents and read 3 lines MRZ (machine readable zone) in ID card, driver’s license.</a:t>
            </a:r>
            <a:endParaRPr lang="en-US" altLang="zh-CN" sz="2000" dirty="0">
              <a:solidFill>
                <a:schemeClr val="tx1"/>
              </a:solidFill>
              <a:latin typeface="Calibri" panose="020F0502020204030204" charset="0"/>
              <a:ea typeface="+mj-ea"/>
              <a:cs typeface="Calibri" panose="020F0502020204030204" charset="0"/>
            </a:endParaRPr>
          </a:p>
        </p:txBody>
      </p:sp>
      <p:sp>
        <p:nvSpPr>
          <p:cNvPr id="29" name="文本框 28"/>
          <p:cNvSpPr txBox="1"/>
          <p:nvPr>
            <p:custDataLst>
              <p:tags r:id="rId10"/>
            </p:custDataLst>
          </p:nvPr>
        </p:nvSpPr>
        <p:spPr>
          <a:xfrm>
            <a:off x="9677400" y="4693285"/>
            <a:ext cx="5777230" cy="1014730"/>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the IDE200 support to automatically detects and</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reads the ID documents when we put the documents</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on its window.</a:t>
            </a:r>
            <a:endParaRPr lang="en-US" altLang="zh-CN" sz="2000" dirty="0">
              <a:solidFill>
                <a:schemeClr val="tx1"/>
              </a:solidFill>
              <a:latin typeface="Calibri" panose="020F0502020204030204" charset="0"/>
              <a:ea typeface="+mj-ea"/>
              <a:cs typeface="Calibri" panose="020F0502020204030204" charset="0"/>
            </a:endParaRPr>
          </a:p>
        </p:txBody>
      </p:sp>
      <p:sp>
        <p:nvSpPr>
          <p:cNvPr id="31" name="文本框 30"/>
          <p:cNvSpPr txBox="1"/>
          <p:nvPr>
            <p:custDataLst>
              <p:tags r:id="rId11"/>
            </p:custDataLst>
          </p:nvPr>
        </p:nvSpPr>
        <p:spPr>
          <a:xfrm>
            <a:off x="17449800" y="4693285"/>
            <a:ext cx="6022340" cy="706755"/>
          </a:xfrm>
          <a:prstGeom prst="rect">
            <a:avLst/>
          </a:prstGeom>
          <a:noFill/>
        </p:spPr>
        <p:txBody>
          <a:bodyPr wrap="square" rtlCol="0">
            <a:spAutoFit/>
            <a:scene3d>
              <a:camera prst="orthographicFront"/>
              <a:lightRig rig="threePt" dir="t"/>
            </a:scene3d>
            <a:sp3d contourW="12700"/>
          </a:bodyPr>
          <a:p>
            <a:pPr algn="l">
              <a:lnSpc>
                <a:spcPct val="100000"/>
              </a:lnSpc>
            </a:pPr>
            <a:r>
              <a:rPr lang="en-US" altLang="zh-CN" sz="2000" dirty="0">
                <a:latin typeface="Calibri" panose="020F0502020204030204" charset="0"/>
                <a:ea typeface="+mj-ea"/>
                <a:cs typeface="Calibri" panose="020F0502020204030204" charset="0"/>
                <a:sym typeface="+mn-ea"/>
              </a:rPr>
              <a:t>Its design is suitable for both on-counter and self- service terminals embedded use.</a:t>
            </a:r>
            <a:endParaRPr lang="en-US" altLang="zh-CN" sz="2000" dirty="0">
              <a:solidFill>
                <a:schemeClr val="tx1"/>
              </a:solidFill>
              <a:latin typeface="Calibri" panose="020F0502020204030204" charset="0"/>
              <a:ea typeface="+mj-ea"/>
              <a:cs typeface="Calibri" panose="020F0502020204030204" charset="0"/>
            </a:endParaRPr>
          </a:p>
        </p:txBody>
      </p:sp>
      <p:sp>
        <p:nvSpPr>
          <p:cNvPr id="9" name="文本框 8"/>
          <p:cNvSpPr txBox="1"/>
          <p:nvPr/>
        </p:nvSpPr>
        <p:spPr>
          <a:xfrm>
            <a:off x="21448395" y="777240"/>
            <a:ext cx="2293620" cy="645160"/>
          </a:xfrm>
          <a:prstGeom prst="rect">
            <a:avLst/>
          </a:prstGeom>
          <a:noFill/>
        </p:spPr>
        <p:txBody>
          <a:bodyPr wrap="square" rtlCol="0">
            <a:spAutoFit/>
          </a:bodyPr>
          <a:p>
            <a:r>
              <a:rPr lang="en-US" altLang="zh-CN" sz="3600"/>
              <a:t>Features</a:t>
            </a:r>
            <a:endParaRPr lang="en-US" altLang="zh-CN" sz="3600"/>
          </a:p>
        </p:txBody>
      </p:sp>
      <p:sp>
        <p:nvSpPr>
          <p:cNvPr id="11" name="文本框 10"/>
          <p:cNvSpPr txBox="1"/>
          <p:nvPr>
            <p:custDataLst>
              <p:tags r:id="rId12"/>
            </p:custDataLst>
          </p:nvPr>
        </p:nvSpPr>
        <p:spPr>
          <a:xfrm>
            <a:off x="996315" y="10363200"/>
            <a:ext cx="689864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Read Big Size PDF417</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16" name="文本框 15"/>
          <p:cNvSpPr txBox="1"/>
          <p:nvPr>
            <p:custDataLst>
              <p:tags r:id="rId13"/>
            </p:custDataLst>
          </p:nvPr>
        </p:nvSpPr>
        <p:spPr>
          <a:xfrm>
            <a:off x="996315" y="11128375"/>
            <a:ext cx="5774690" cy="706755"/>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Readable those big sizes and high-density PDF417/</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QR coded from ID card/driver’ license.</a:t>
            </a:r>
            <a:endParaRPr lang="en-US" altLang="zh-CN" sz="2000" dirty="0">
              <a:solidFill>
                <a:schemeClr val="tx1"/>
              </a:solidFill>
              <a:latin typeface="Calibri" panose="020F0502020204030204" charset="0"/>
              <a:ea typeface="+mj-ea"/>
              <a:cs typeface="Calibri" panose="020F0502020204030204" charset="0"/>
            </a:endParaRPr>
          </a:p>
        </p:txBody>
      </p:sp>
      <p:sp>
        <p:nvSpPr>
          <p:cNvPr id="17" name="文本框 16"/>
          <p:cNvSpPr txBox="1"/>
          <p:nvPr>
            <p:custDataLst>
              <p:tags r:id="rId14"/>
            </p:custDataLst>
          </p:nvPr>
        </p:nvSpPr>
        <p:spPr>
          <a:xfrm>
            <a:off x="9621520" y="10363200"/>
            <a:ext cx="745109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Color / UV / IR Image Capture</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35" name="文本框 34"/>
          <p:cNvSpPr txBox="1"/>
          <p:nvPr>
            <p:custDataLst>
              <p:tags r:id="rId15"/>
            </p:custDataLst>
          </p:nvPr>
        </p:nvSpPr>
        <p:spPr>
          <a:xfrm>
            <a:off x="9753600" y="11128375"/>
            <a:ext cx="5774690" cy="1014730"/>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Equipped with 8 Megapixel image sensor, and with</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three types of illumination which enable UV, Color, IR</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three types of image capture.</a:t>
            </a:r>
            <a:endParaRPr lang="en-US" altLang="zh-CN" sz="2000" dirty="0">
              <a:solidFill>
                <a:schemeClr val="tx1"/>
              </a:solidFill>
              <a:latin typeface="Calibri" panose="020F0502020204030204" charset="0"/>
              <a:ea typeface="+mj-ea"/>
              <a:cs typeface="Calibri" panose="020F0502020204030204" charset="0"/>
            </a:endParaRPr>
          </a:p>
        </p:txBody>
      </p:sp>
      <p:sp>
        <p:nvSpPr>
          <p:cNvPr id="36" name="文本框 35"/>
          <p:cNvSpPr txBox="1"/>
          <p:nvPr>
            <p:custDataLst>
              <p:tags r:id="rId16"/>
            </p:custDataLst>
          </p:nvPr>
        </p:nvSpPr>
        <p:spPr>
          <a:xfrm>
            <a:off x="17411700" y="10363200"/>
            <a:ext cx="6898640" cy="645160"/>
          </a:xfrm>
          <a:prstGeom prst="rect">
            <a:avLst/>
          </a:prstGeom>
          <a:noFill/>
        </p:spPr>
        <p:txBody>
          <a:bodyPr wrap="square" rtlCol="0">
            <a:spAutoFit/>
            <a:scene3d>
              <a:camera prst="orthographicFront"/>
              <a:lightRig rig="threePt" dir="t"/>
            </a:scene3d>
            <a:sp3d contourW="12700"/>
          </a:bodyPr>
          <a:p>
            <a:pPr lvl="0" algn="l">
              <a:buClrTx/>
              <a:buSzTx/>
              <a:buFontTx/>
            </a:pPr>
            <a:r>
              <a:rPr lang="en-US" altLang="zh-CN" sz="3600" b="1" dirty="0">
                <a:solidFill>
                  <a:srgbClr val="2E2E3F"/>
                </a:solidFill>
                <a:latin typeface="Cambria" panose="02040503050406030204" charset="0"/>
                <a:cs typeface="Cambria" panose="02040503050406030204" charset="0"/>
                <a:sym typeface="Century Gothic" panose="020B0502020202020204"/>
              </a:rPr>
              <a:t>High Speed Processing</a:t>
            </a:r>
            <a:endParaRPr lang="en-US" altLang="zh-CN" sz="3600" b="1" dirty="0">
              <a:solidFill>
                <a:srgbClr val="2E2E3F"/>
              </a:solidFill>
              <a:latin typeface="Cambria" panose="02040503050406030204" charset="0"/>
              <a:cs typeface="Cambria" panose="02040503050406030204" charset="0"/>
              <a:sym typeface="Century Gothic" panose="020B0502020202020204"/>
            </a:endParaRPr>
          </a:p>
        </p:txBody>
      </p:sp>
      <p:sp>
        <p:nvSpPr>
          <p:cNvPr id="37" name="文本框 36"/>
          <p:cNvSpPr txBox="1"/>
          <p:nvPr>
            <p:custDataLst>
              <p:tags r:id="rId17"/>
            </p:custDataLst>
          </p:nvPr>
        </p:nvSpPr>
        <p:spPr>
          <a:xfrm>
            <a:off x="17449800" y="11201400"/>
            <a:ext cx="6269355" cy="706755"/>
          </a:xfrm>
          <a:prstGeom prst="rect">
            <a:avLst/>
          </a:prstGeom>
          <a:noFill/>
        </p:spPr>
        <p:txBody>
          <a:bodyPr wrap="square" rtlCol="0">
            <a:spAutoFit/>
            <a:scene3d>
              <a:camera prst="orthographicFront"/>
              <a:lightRig rig="threePt" dir="t"/>
            </a:scene3d>
            <a:sp3d contourW="12700"/>
          </a:bodyPr>
          <a:p>
            <a:pPr algn="just">
              <a:lnSpc>
                <a:spcPct val="100000"/>
              </a:lnSpc>
            </a:pPr>
            <a:r>
              <a:rPr lang="en-US" altLang="zh-CN" sz="2000" dirty="0">
                <a:solidFill>
                  <a:schemeClr val="tx1"/>
                </a:solidFill>
                <a:latin typeface="Calibri" panose="020F0502020204030204" charset="0"/>
                <a:ea typeface="+mj-ea"/>
                <a:cs typeface="Calibri" panose="020F0502020204030204" charset="0"/>
              </a:rPr>
              <a:t>1-2 second 3 types (color, IR, UV) images+OCR processing;</a:t>
            </a:r>
            <a:endParaRPr lang="en-US" altLang="zh-CN" sz="2000" dirty="0">
              <a:solidFill>
                <a:schemeClr val="tx1"/>
              </a:solidFill>
              <a:latin typeface="Calibri" panose="020F0502020204030204" charset="0"/>
              <a:ea typeface="+mj-ea"/>
              <a:cs typeface="Calibri" panose="020F0502020204030204" charset="0"/>
            </a:endParaRPr>
          </a:p>
          <a:p>
            <a:pPr algn="just">
              <a:lnSpc>
                <a:spcPct val="100000"/>
              </a:lnSpc>
            </a:pPr>
            <a:r>
              <a:rPr lang="en-US" altLang="zh-CN" sz="2000" dirty="0">
                <a:solidFill>
                  <a:schemeClr val="tx1"/>
                </a:solidFill>
                <a:latin typeface="Calibri" panose="020F0502020204030204" charset="0"/>
                <a:ea typeface="+mj-ea"/>
                <a:cs typeface="Calibri" panose="020F0502020204030204" charset="0"/>
              </a:rPr>
              <a:t>No need extra power supply, USB powered directly.</a:t>
            </a:r>
            <a:endParaRPr lang="en-US" altLang="zh-CN" sz="2000" dirty="0">
              <a:solidFill>
                <a:schemeClr val="tx1"/>
              </a:solidFill>
              <a:latin typeface="Calibri" panose="020F0502020204030204" charset="0"/>
              <a:ea typeface="+mj-ea"/>
              <a:cs typeface="Calibri" panose="020F0502020204030204" charset="0"/>
            </a:endParaRPr>
          </a:p>
        </p:txBody>
      </p:sp>
      <p:pic>
        <p:nvPicPr>
          <p:cNvPr id="2" name="图片 1" descr="图标-03"/>
          <p:cNvPicPr>
            <a:picLocks noChangeAspect="1"/>
          </p:cNvPicPr>
          <p:nvPr>
            <p:custDataLst>
              <p:tags r:id="rId18"/>
            </p:custDataLst>
          </p:nvPr>
        </p:nvPicPr>
        <p:blipFill>
          <a:blip r:embed="rId19"/>
          <a:stretch>
            <a:fillRect/>
          </a:stretch>
        </p:blipFill>
        <p:spPr>
          <a:xfrm>
            <a:off x="18288000" y="5867400"/>
            <a:ext cx="3602990" cy="3602990"/>
          </a:xfrm>
          <a:prstGeom prst="rect">
            <a:avLst/>
          </a:prstGeom>
        </p:spPr>
      </p:pic>
      <p:pic>
        <p:nvPicPr>
          <p:cNvPr id="3" name="图片 2" descr="MRZ-IDEPASS"/>
          <p:cNvPicPr>
            <a:picLocks noChangeAspect="1"/>
          </p:cNvPicPr>
          <p:nvPr>
            <p:custDataLst>
              <p:tags r:id="rId20"/>
            </p:custDataLst>
          </p:nvPr>
        </p:nvPicPr>
        <p:blipFill>
          <a:blip r:embed="rId21"/>
          <a:stretch>
            <a:fillRect/>
          </a:stretch>
        </p:blipFill>
        <p:spPr>
          <a:xfrm>
            <a:off x="10022205" y="6047105"/>
            <a:ext cx="3435350" cy="3579495"/>
          </a:xfrm>
          <a:prstGeom prst="rect">
            <a:avLst/>
          </a:prstGeom>
        </p:spPr>
      </p:pic>
      <p:pic>
        <p:nvPicPr>
          <p:cNvPr id="8" name="图片 7" descr="图标-04"/>
          <p:cNvPicPr>
            <a:picLocks noChangeAspect="1"/>
          </p:cNvPicPr>
          <p:nvPr>
            <p:custDataLst>
              <p:tags r:id="rId22"/>
            </p:custDataLst>
          </p:nvPr>
        </p:nvPicPr>
        <p:blipFill>
          <a:blip r:embed="rId23"/>
          <a:stretch>
            <a:fillRect/>
          </a:stretch>
        </p:blipFill>
        <p:spPr>
          <a:xfrm>
            <a:off x="12877800" y="7534910"/>
            <a:ext cx="1584960" cy="1584960"/>
          </a:xfrm>
          <a:prstGeom prst="rect">
            <a:avLst/>
          </a:prstGeom>
        </p:spPr>
      </p:pic>
      <p:pic>
        <p:nvPicPr>
          <p:cNvPr id="12" name="图片 11" descr="图标-07"/>
          <p:cNvPicPr>
            <a:picLocks noChangeAspect="1"/>
          </p:cNvPicPr>
          <p:nvPr>
            <p:custDataLst>
              <p:tags r:id="rId24"/>
            </p:custDataLst>
          </p:nvPr>
        </p:nvPicPr>
        <p:blipFill>
          <a:blip r:embed="rId25"/>
          <a:stretch>
            <a:fillRect/>
          </a:stretch>
        </p:blipFill>
        <p:spPr>
          <a:xfrm>
            <a:off x="1828800" y="6019800"/>
            <a:ext cx="3511550" cy="3511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6664940" y="3829050"/>
            <a:ext cx="4281805" cy="4282440"/>
          </a:xfrm>
          <a:prstGeom prst="rect">
            <a:avLst/>
          </a:prstGeom>
        </p:spPr>
      </p:pic>
      <p:sp>
        <p:nvSpPr>
          <p:cNvPr id="4" name="Freeform 3"/>
          <p:cNvSpPr/>
          <p:nvPr/>
        </p:nvSpPr>
        <p:spPr>
          <a:xfrm>
            <a:off x="609600" y="1676400"/>
            <a:ext cx="24384000" cy="13716000"/>
          </a:xfrm>
          <a:custGeom>
            <a:avLst/>
            <a:gdLst>
              <a:gd name="connsiteX0" fmla="*/ 0 w 24384000"/>
              <a:gd name="connsiteY0" fmla="*/ 13716000 h 13716000"/>
              <a:gd name="connsiteX1" fmla="*/ 24384000 w 24384000"/>
              <a:gd name="connsiteY1" fmla="*/ 13716000 h 13716000"/>
              <a:gd name="connsiteX2" fmla="*/ 24384000 w 24384000"/>
              <a:gd name="connsiteY2" fmla="*/ 0 h 13716000"/>
              <a:gd name="connsiteX3" fmla="*/ 0 w 24384000"/>
              <a:gd name="connsiteY3" fmla="*/ 0 h 13716000"/>
              <a:gd name="connsiteX4" fmla="*/ 0 w 24384000"/>
              <a:gd name="connsiteY4" fmla="*/ 13716000 h 1371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4384000" h="13716000">
                <a:moveTo>
                  <a:pt x="0" y="13716000"/>
                </a:moveTo>
                <a:lnTo>
                  <a:pt x="24384000" y="13716000"/>
                </a:lnTo>
                <a:lnTo>
                  <a:pt x="24384000" y="0"/>
                </a:lnTo>
                <a:lnTo>
                  <a:pt x="0" y="0"/>
                </a:lnTo>
                <a:lnTo>
                  <a:pt x="0" y="13716000"/>
                </a:lnTo>
              </a:path>
            </a:pathLst>
          </a:custGeom>
          <a:solidFill>
            <a:srgbClr val="FFFFFF">
              <a:alpha val="100000"/>
            </a:srgbClr>
          </a:solidFill>
          <a:ln w="12700">
            <a:solidFill>
              <a:srgbClr val="F0D7D6">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6814291" y="0"/>
            <a:ext cx="7569708" cy="1440180"/>
          </a:xfrm>
          <a:custGeom>
            <a:avLst/>
            <a:gdLst>
              <a:gd name="connsiteX0" fmla="*/ 4604894 w 7569708"/>
              <a:gd name="connsiteY0" fmla="*/ 0 h 1440180"/>
              <a:gd name="connsiteX1" fmla="*/ 7569708 w 7569708"/>
              <a:gd name="connsiteY1" fmla="*/ 562101 h 1440180"/>
              <a:gd name="connsiteX2" fmla="*/ 7569708 w 7569708"/>
              <a:gd name="connsiteY2" fmla="*/ 1440180 h 1440180"/>
              <a:gd name="connsiteX3" fmla="*/ 0 w 7569708"/>
              <a:gd name="connsiteY3" fmla="*/ 1440180 h 1440180"/>
              <a:gd name="connsiteX4" fmla="*/ 4604894 w 7569708"/>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569708" h="1440180">
                <a:moveTo>
                  <a:pt x="4604894" y="0"/>
                </a:moveTo>
                <a:cubicBezTo>
                  <a:pt x="5650611" y="0"/>
                  <a:pt x="6650482" y="199262"/>
                  <a:pt x="7569708" y="562101"/>
                </a:cubicBezTo>
                <a:lnTo>
                  <a:pt x="7569708" y="1440180"/>
                </a:lnTo>
                <a:lnTo>
                  <a:pt x="0" y="1440180"/>
                </a:lnTo>
                <a:cubicBezTo>
                  <a:pt x="1310895" y="531876"/>
                  <a:pt x="2896489" y="0"/>
                  <a:pt x="4604894" y="0"/>
                </a:cubicBezTo>
              </a:path>
            </a:pathLst>
          </a:custGeom>
          <a:solidFill>
            <a:srgbClr val="F0D7D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8530315" y="0"/>
            <a:ext cx="5853684" cy="1440180"/>
          </a:xfrm>
          <a:custGeom>
            <a:avLst/>
            <a:gdLst>
              <a:gd name="connsiteX0" fmla="*/ 5853684 w 5853684"/>
              <a:gd name="connsiteY0" fmla="*/ 0 h 1440180"/>
              <a:gd name="connsiteX1" fmla="*/ 5853684 w 5853684"/>
              <a:gd name="connsiteY1" fmla="*/ 1070863 h 1440180"/>
              <a:gd name="connsiteX2" fmla="*/ 3819779 w 5853684"/>
              <a:gd name="connsiteY2" fmla="*/ 1440180 h 1440180"/>
              <a:gd name="connsiteX3" fmla="*/ 0 w 5853684"/>
              <a:gd name="connsiteY3" fmla="*/ 0 h 1440180"/>
              <a:gd name="connsiteX4" fmla="*/ 5853684 w 5853684"/>
              <a:gd name="connsiteY4" fmla="*/ 0 h 14401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853684" h="1440180">
                <a:moveTo>
                  <a:pt x="5853684" y="0"/>
                </a:moveTo>
                <a:lnTo>
                  <a:pt x="5853684" y="1070863"/>
                </a:lnTo>
                <a:cubicBezTo>
                  <a:pt x="5220208" y="1309497"/>
                  <a:pt x="4534916" y="1440180"/>
                  <a:pt x="3819779" y="1440180"/>
                </a:cubicBezTo>
                <a:cubicBezTo>
                  <a:pt x="2359025" y="1440180"/>
                  <a:pt x="1023621" y="897000"/>
                  <a:pt x="0" y="0"/>
                </a:cubicBezTo>
                <a:lnTo>
                  <a:pt x="5853684" y="0"/>
                </a:lnTo>
              </a:path>
            </a:pathLst>
          </a:custGeom>
          <a:solidFill>
            <a:srgbClr val="F9EFE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Picture 3"/>
          <p:cNvPicPr>
            <a:picLocks noChangeAspect="1" noChangeArrowheads="1"/>
          </p:cNvPicPr>
          <p:nvPr/>
        </p:nvPicPr>
        <p:blipFill>
          <a:blip r:embed="rId2"/>
          <a:srcRect/>
          <a:stretch>
            <a:fillRect/>
          </a:stretch>
        </p:blipFill>
        <p:spPr bwMode="auto">
          <a:xfrm>
            <a:off x="9448800" y="1422400"/>
            <a:ext cx="13677900" cy="76200"/>
          </a:xfrm>
          <a:prstGeom prst="rect">
            <a:avLst/>
          </a:prstGeom>
          <a:noFill/>
        </p:spPr>
      </p:pic>
      <p:sp>
        <p:nvSpPr>
          <p:cNvPr id="82" name="文本框 81"/>
          <p:cNvSpPr txBox="1"/>
          <p:nvPr/>
        </p:nvSpPr>
        <p:spPr>
          <a:xfrm>
            <a:off x="1153795" y="1152525"/>
            <a:ext cx="9824085" cy="521970"/>
          </a:xfrm>
          <a:prstGeom prst="rect">
            <a:avLst/>
          </a:prstGeom>
          <a:noFill/>
        </p:spPr>
        <p:txBody>
          <a:bodyPr wrap="square" rtlCol="0">
            <a:spAutoFit/>
          </a:bodyPr>
          <a:p>
            <a:r>
              <a:rPr lang="en-US" altLang="zh-CN" sz="2800" i="1"/>
              <a:t> Make scanning easier, more efficient, and easy to use. </a:t>
            </a:r>
            <a:endParaRPr lang="en-US" altLang="zh-CN" sz="2800" i="1"/>
          </a:p>
        </p:txBody>
      </p:sp>
      <p:sp>
        <p:nvSpPr>
          <p:cNvPr id="31" name="文本框 30"/>
          <p:cNvSpPr txBox="1"/>
          <p:nvPr/>
        </p:nvSpPr>
        <p:spPr>
          <a:xfrm>
            <a:off x="21057870" y="777240"/>
            <a:ext cx="2203450" cy="645160"/>
          </a:xfrm>
          <a:prstGeom prst="rect">
            <a:avLst/>
          </a:prstGeom>
          <a:noFill/>
        </p:spPr>
        <p:txBody>
          <a:bodyPr wrap="none" rtlCol="0">
            <a:spAutoFit/>
          </a:bodyPr>
          <a:p>
            <a:r>
              <a:rPr lang="en-US" altLang="zh-CN" sz="3600"/>
              <a:t>SDK/Demo</a:t>
            </a:r>
            <a:endParaRPr lang="en-US" altLang="zh-CN" sz="3600"/>
          </a:p>
        </p:txBody>
      </p:sp>
      <p:sp>
        <p:nvSpPr>
          <p:cNvPr id="2" name="文本框 1"/>
          <p:cNvSpPr txBox="1"/>
          <p:nvPr/>
        </p:nvSpPr>
        <p:spPr>
          <a:xfrm>
            <a:off x="1153795" y="2209800"/>
            <a:ext cx="7395210" cy="768350"/>
          </a:xfrm>
          <a:prstGeom prst="rect">
            <a:avLst/>
          </a:prstGeom>
          <a:noFill/>
        </p:spPr>
        <p:txBody>
          <a:bodyPr wrap="square" rtlCol="0">
            <a:spAutoFit/>
            <a:scene3d>
              <a:camera prst="orthographicFront"/>
              <a:lightRig rig="threePt" dir="t"/>
            </a:scene3d>
            <a:sp3d contourW="12700"/>
          </a:bodyPr>
          <a:p>
            <a:r>
              <a:rPr lang="en-US" altLang="zh-CN" sz="4400" b="1" dirty="0">
                <a:solidFill>
                  <a:srgbClr val="FF0000"/>
                </a:solidFill>
                <a:latin typeface="Times New Roman" panose="02020603050405020304" charset="0"/>
                <a:cs typeface="Times New Roman" panose="02020603050405020304" charset="0"/>
                <a:sym typeface="Century Gothic" panose="020B0502020202020204"/>
              </a:rPr>
              <a:t>IDE200 V2.0 SDK/Demo:</a:t>
            </a:r>
            <a:endParaRPr lang="en-US" altLang="zh-CN" sz="4400" b="1" dirty="0">
              <a:solidFill>
                <a:srgbClr val="FF0000"/>
              </a:solidFill>
              <a:latin typeface="Times New Roman" panose="02020603050405020304" charset="0"/>
              <a:cs typeface="Times New Roman" panose="02020603050405020304" charset="0"/>
              <a:sym typeface="Century Gothic" panose="020B0502020202020204"/>
            </a:endParaRPr>
          </a:p>
        </p:txBody>
      </p:sp>
      <p:sp>
        <p:nvSpPr>
          <p:cNvPr id="8" name="文本框 7"/>
          <p:cNvSpPr txBox="1"/>
          <p:nvPr/>
        </p:nvSpPr>
        <p:spPr>
          <a:xfrm>
            <a:off x="1219200" y="3183255"/>
            <a:ext cx="13759815" cy="1354455"/>
          </a:xfrm>
          <a:prstGeom prst="rect">
            <a:avLst/>
          </a:prstGeom>
        </p:spPr>
        <p:txBody>
          <a:bodyPr>
            <a:noAutofit/>
          </a:bodyPr>
          <a:p>
            <a:r>
              <a:rPr lang="en-US" altLang="zh-CN" sz="2000"/>
              <a:t>The IDE200 Captures ID1 documents in single-action: Ultraviolet, infrared, and full color; </a:t>
            </a:r>
            <a:endParaRPr lang="en-US" altLang="zh-CN" sz="2000"/>
          </a:p>
          <a:p>
            <a:r>
              <a:rPr lang="en-US" altLang="zh-CN" sz="2000"/>
              <a:t>and simultaneously decode the MRZ data or bar codes. Below shows the SDK demo interface:</a:t>
            </a:r>
            <a:endParaRPr lang="en-US" altLang="zh-CN" sz="2000"/>
          </a:p>
        </p:txBody>
      </p:sp>
      <p:pic>
        <p:nvPicPr>
          <p:cNvPr id="33" name="图片 33"/>
          <p:cNvPicPr>
            <a:picLocks noChangeAspect="1"/>
          </p:cNvPicPr>
          <p:nvPr/>
        </p:nvPicPr>
        <p:blipFill>
          <a:blip r:embed="rId3"/>
          <a:stretch>
            <a:fillRect/>
          </a:stretch>
        </p:blipFill>
        <p:spPr>
          <a:xfrm>
            <a:off x="6096000" y="4247515"/>
            <a:ext cx="14544040" cy="9265285"/>
          </a:xfrm>
          <a:prstGeom prst="rect">
            <a:avLst/>
          </a:prstGeom>
          <a:ln>
            <a:noFill/>
          </a:ln>
          <a:effectLst>
            <a:outerShdw blurRad="292100" dist="139700" dir="2700000" algn="tl" rotWithShape="0">
              <a:srgbClr val="333333">
                <a:alpha val="65000"/>
              </a:srgbClr>
            </a:outerShdw>
          </a:effectLst>
        </p:spPr>
      </p:pic>
      <p:pic>
        <p:nvPicPr>
          <p:cNvPr id="32" name="图片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324600" y="8925560"/>
            <a:ext cx="3058795" cy="1897380"/>
          </a:xfrm>
          <a:prstGeom prst="rect">
            <a:avLst/>
          </a:prstGeom>
          <a:noFill/>
          <a:ln>
            <a:noFill/>
          </a:ln>
        </p:spPr>
      </p:pic>
      <p:pic>
        <p:nvPicPr>
          <p:cNvPr id="30" name="图片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324600" y="6981190"/>
            <a:ext cx="3058160" cy="1878330"/>
          </a:xfrm>
          <a:prstGeom prst="rect">
            <a:avLst/>
          </a:prstGeom>
          <a:noFill/>
          <a:ln>
            <a:noFill/>
          </a:ln>
        </p:spPr>
      </p:pic>
      <p:pic>
        <p:nvPicPr>
          <p:cNvPr id="3" name="图片 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6324600" y="5029200"/>
            <a:ext cx="3059430" cy="1898650"/>
          </a:xfrm>
          <a:prstGeom prst="rect">
            <a:avLst/>
          </a:prstGeom>
          <a:noFill/>
          <a:ln>
            <a:noFill/>
          </a:ln>
        </p:spPr>
      </p:pic>
    </p:spTree>
  </p:cSld>
  <p:clrMapOvr>
    <a:masterClrMapping/>
  </p:clrMapOvr>
</p:sld>
</file>

<file path=ppt/tags/tag1.xml><?xml version="1.0" encoding="utf-8"?>
<p:tagLst xmlns:p="http://schemas.openxmlformats.org/presentationml/2006/main">
  <p:tag name="MH" val="20160203101803"/>
  <p:tag name="MH_LIBRARY" val="GRAPHIC"/>
  <p:tag name="MH_TYPE" val="Other"/>
  <p:tag name="MH_ORDER" val="2"/>
</p:tagLst>
</file>

<file path=ppt/tags/tag10.xml><?xml version="1.0" encoding="utf-8"?>
<p:tagLst xmlns:p="http://schemas.openxmlformats.org/presentationml/2006/main">
  <p:tag name="MH" val="20160203101803"/>
  <p:tag name="MH_LIBRARY" val="GRAPHIC"/>
  <p:tag name="MH_TYPE" val="Title"/>
  <p:tag name="MH_ORDER" val="1"/>
</p:tagLst>
</file>

<file path=ppt/tags/tag11.xml><?xml version="1.0" encoding="utf-8"?>
<p:tagLst xmlns:p="http://schemas.openxmlformats.org/presentationml/2006/main">
  <p:tag name="KSO_WM_DIAGRAM_VIRTUALLY_FRAME" val="{&quot;height&quot;:679.4,&quot;left&quot;:72,&quot;top&quot;:301.5,&quot;width&quot;:1842.2}"/>
</p:tagLst>
</file>

<file path=ppt/tags/tag12.xml><?xml version="1.0" encoding="utf-8"?>
<p:tagLst xmlns:p="http://schemas.openxmlformats.org/presentationml/2006/main">
  <p:tag name="KSO_WM_DIAGRAM_VIRTUALLY_FRAME" val="{&quot;height&quot;:679.4,&quot;left&quot;:72,&quot;top&quot;:301.5,&quot;width&quot;:1842.2}"/>
</p:tagLst>
</file>

<file path=ppt/tags/tag13.xml><?xml version="1.0" encoding="utf-8"?>
<p:tagLst xmlns:p="http://schemas.openxmlformats.org/presentationml/2006/main">
  <p:tag name="KSO_WM_DIAGRAM_VIRTUALLY_FRAME" val="{&quot;height&quot;:679.4,&quot;left&quot;:72,&quot;top&quot;:301.5,&quot;width&quot;:1842.2}"/>
</p:tagLst>
</file>

<file path=ppt/tags/tag14.xml><?xml version="1.0" encoding="utf-8"?>
<p:tagLst xmlns:p="http://schemas.openxmlformats.org/presentationml/2006/main">
  <p:tag name="KSO_WM_DIAGRAM_VIRTUALLY_FRAME" val="{&quot;height&quot;:679.4,&quot;left&quot;:72,&quot;top&quot;:301.5,&quot;width&quot;:1842.2}"/>
</p:tagLst>
</file>

<file path=ppt/tags/tag15.xml><?xml version="1.0" encoding="utf-8"?>
<p:tagLst xmlns:p="http://schemas.openxmlformats.org/presentationml/2006/main">
  <p:tag name="KSO_WM_DIAGRAM_VIRTUALLY_FRAME" val="{&quot;height&quot;:679.4,&quot;left&quot;:72,&quot;top&quot;:301.5,&quot;width&quot;:1842.2}"/>
</p:tagLst>
</file>

<file path=ppt/tags/tag16.xml><?xml version="1.0" encoding="utf-8"?>
<p:tagLst xmlns:p="http://schemas.openxmlformats.org/presentationml/2006/main">
  <p:tag name="KSO_WM_DIAGRAM_VIRTUALLY_FRAME" val="{&quot;height&quot;:679.4,&quot;left&quot;:72,&quot;top&quot;:301.5,&quot;width&quot;:1842.2}"/>
</p:tagLst>
</file>

<file path=ppt/tags/tag17.xml><?xml version="1.0" encoding="utf-8"?>
<p:tagLst xmlns:p="http://schemas.openxmlformats.org/presentationml/2006/main">
  <p:tag name="KSO_WM_DIAGRAM_VIRTUALLY_FRAME" val="{&quot;height&quot;:679.4,&quot;left&quot;:72,&quot;top&quot;:301.5,&quot;width&quot;:1842.2}"/>
</p:tagLst>
</file>

<file path=ppt/tags/tag18.xml><?xml version="1.0" encoding="utf-8"?>
<p:tagLst xmlns:p="http://schemas.openxmlformats.org/presentationml/2006/main">
  <p:tag name="KSO_WM_DIAGRAM_VIRTUALLY_FRAME" val="{&quot;height&quot;:679.4,&quot;left&quot;:72,&quot;top&quot;:301.5,&quot;width&quot;:1842.2}"/>
</p:tagLst>
</file>

<file path=ppt/tags/tag19.xml><?xml version="1.0" encoding="utf-8"?>
<p:tagLst xmlns:p="http://schemas.openxmlformats.org/presentationml/2006/main">
  <p:tag name="KSO_WM_DIAGRAM_VIRTUALLY_FRAME" val="{&quot;height&quot;:679.4,&quot;left&quot;:72,&quot;top&quot;:301.5,&quot;width&quot;:1842.2}"/>
</p:tagLst>
</file>

<file path=ppt/tags/tag2.xml><?xml version="1.0" encoding="utf-8"?>
<p:tagLst xmlns:p="http://schemas.openxmlformats.org/presentationml/2006/main">
  <p:tag name="MH" val="20160203101803"/>
  <p:tag name="MH_LIBRARY" val="GRAPHIC"/>
  <p:tag name="MH_TYPE" val="Title"/>
  <p:tag name="MH_ORDER" val="1"/>
</p:tagLst>
</file>

<file path=ppt/tags/tag20.xml><?xml version="1.0" encoding="utf-8"?>
<p:tagLst xmlns:p="http://schemas.openxmlformats.org/presentationml/2006/main">
  <p:tag name="KSO_WM_DIAGRAM_VIRTUALLY_FRAME" val="{&quot;height&quot;:679.4,&quot;left&quot;:72,&quot;top&quot;:301.5,&quot;width&quot;:1842.2}"/>
</p:tagLst>
</file>

<file path=ppt/tags/tag21.xml><?xml version="1.0" encoding="utf-8"?>
<p:tagLst xmlns:p="http://schemas.openxmlformats.org/presentationml/2006/main">
  <p:tag name="KSO_WM_DIAGRAM_VIRTUALLY_FRAME" val="{&quot;height&quot;:679.4,&quot;left&quot;:72,&quot;top&quot;:301.5,&quot;width&quot;:1842.2}"/>
</p:tagLst>
</file>

<file path=ppt/tags/tag22.xml><?xml version="1.0" encoding="utf-8"?>
<p:tagLst xmlns:p="http://schemas.openxmlformats.org/presentationml/2006/main">
  <p:tag name="KSO_WM_DIAGRAM_VIRTUALLY_FRAME" val="{&quot;height&quot;:679.4,&quot;left&quot;:72,&quot;top&quot;:301.5,&quot;width&quot;:1842.2}"/>
</p:tagLst>
</file>

<file path=ppt/tags/tag23.xml><?xml version="1.0" encoding="utf-8"?>
<p:tagLst xmlns:p="http://schemas.openxmlformats.org/presentationml/2006/main">
  <p:tag name="KSO_WM_DIAGRAM_VIRTUALLY_FRAME" val="{&quot;height&quot;:679.4,&quot;left&quot;:72,&quot;top&quot;:301.5,&quot;width&quot;:1842.2}"/>
</p:tagLst>
</file>

<file path=ppt/tags/tag24.xml><?xml version="1.0" encoding="utf-8"?>
<p:tagLst xmlns:p="http://schemas.openxmlformats.org/presentationml/2006/main">
  <p:tag name="KSO_WM_DIAGRAM_VIRTUALLY_FRAME" val="{&quot;height&quot;:679.4,&quot;left&quot;:72,&quot;top&quot;:301.5,&quot;width&quot;:1842.2}"/>
</p:tagLst>
</file>

<file path=ppt/tags/tag25.xml><?xml version="1.0" encoding="utf-8"?>
<p:tagLst xmlns:p="http://schemas.openxmlformats.org/presentationml/2006/main">
  <p:tag name="KSO_WM_DIAGRAM_VIRTUALLY_FRAME" val="{&quot;height&quot;:679.4,&quot;left&quot;:72,&quot;top&quot;:301.5,&quot;width&quot;:1842.2}"/>
</p:tagLst>
</file>

<file path=ppt/tags/tag26.xml><?xml version="1.0" encoding="utf-8"?>
<p:tagLst xmlns:p="http://schemas.openxmlformats.org/presentationml/2006/main">
  <p:tag name="KSO_WM_DIAGRAM_VIRTUALLY_FRAME" val="{&quot;height&quot;:679.4,&quot;left&quot;:72,&quot;top&quot;:301.5,&quot;width&quot;:1842.2}"/>
</p:tagLst>
</file>

<file path=ppt/tags/tag27.xml><?xml version="1.0" encoding="utf-8"?>
<p:tagLst xmlns:p="http://schemas.openxmlformats.org/presentationml/2006/main">
  <p:tag name="KSO_WM_DIAGRAM_VIRTUALLY_FRAME" val="{&quot;height&quot;:679.4,&quot;left&quot;:72,&quot;top&quot;:301.5,&quot;width&quot;:1842.2}"/>
</p:tagLst>
</file>

<file path=ppt/tags/tag28.xml><?xml version="1.0" encoding="utf-8"?>
<p:tagLst xmlns:p="http://schemas.openxmlformats.org/presentationml/2006/main">
  <p:tag name="KSO_WM_DIAGRAM_VIRTUALLY_FRAME" val="{&quot;height&quot;:679.4,&quot;left&quot;:72,&quot;top&quot;:301.5,&quot;width&quot;:1842.2}"/>
</p:tagLst>
</file>

<file path=ppt/tags/tag29.xml><?xml version="1.0" encoding="utf-8"?>
<p:tagLst xmlns:p="http://schemas.openxmlformats.org/presentationml/2006/main">
  <p:tag name="KSO_WM_DIAGRAM_VIRTUALLY_FRAME" val="{&quot;height&quot;:679.4,&quot;left&quot;:72,&quot;top&quot;:301.5,&quot;width&quot;:1842.2}"/>
</p:tagLst>
</file>

<file path=ppt/tags/tag3.xml><?xml version="1.0" encoding="utf-8"?>
<p:tagLst xmlns:p="http://schemas.openxmlformats.org/presentationml/2006/main">
  <p:tag name="MH" val="20160203101803"/>
  <p:tag name="MH_LIBRARY" val="GRAPHIC"/>
  <p:tag name="MH_TYPE" val="Other"/>
  <p:tag name="MH_ORDER" val="2"/>
</p:tagLst>
</file>

<file path=ppt/tags/tag30.xml><?xml version="1.0" encoding="utf-8"?>
<p:tagLst xmlns:p="http://schemas.openxmlformats.org/presentationml/2006/main">
  <p:tag name="TABLE_ENDDRAG_ORIGIN_RECT" val="1181*577"/>
  <p:tag name="TABLE_ENDDRAG_RECT" val="306*359*1181*577"/>
</p:tagLst>
</file>

<file path=ppt/tags/tag31.xml><?xml version="1.0" encoding="utf-8"?>
<p:tagLst xmlns:p="http://schemas.openxmlformats.org/presentationml/2006/main">
  <p:tag name="KSO_WM_DIAGRAM_VIRTUALLY_FRAME" val="{&quot;height&quot;:679.4,&quot;left&quot;:72,&quot;top&quot;:301.5,&quot;width&quot;:1842.2}"/>
</p:tagLst>
</file>

<file path=ppt/tags/tag32.xml><?xml version="1.0" encoding="utf-8"?>
<p:tagLst xmlns:p="http://schemas.openxmlformats.org/presentationml/2006/main">
  <p:tag name="KSO_WM_DIAGRAM_VIRTUALLY_FRAME" val="{&quot;height&quot;:679.4,&quot;left&quot;:72,&quot;top&quot;:301.5,&quot;width&quot;:1842.2}"/>
</p:tagLst>
</file>

<file path=ppt/tags/tag33.xml><?xml version="1.0" encoding="utf-8"?>
<p:tagLst xmlns:p="http://schemas.openxmlformats.org/presentationml/2006/main">
  <p:tag name="KSO_WM_DIAGRAM_VIRTUALLY_FRAME" val="{&quot;height&quot;:679.4,&quot;left&quot;:72,&quot;top&quot;:301.5,&quot;width&quot;:1842.2}"/>
</p:tagLst>
</file>

<file path=ppt/tags/tag34.xml><?xml version="1.0" encoding="utf-8"?>
<p:tagLst xmlns:p="http://schemas.openxmlformats.org/presentationml/2006/main">
  <p:tag name="KSO_WM_DIAGRAM_VIRTUALLY_FRAME" val="{&quot;height&quot;:679.4,&quot;left&quot;:72,&quot;top&quot;:301.5,&quot;width&quot;:1842.2}"/>
</p:tagLst>
</file>

<file path=ppt/tags/tag35.xml><?xml version="1.0" encoding="utf-8"?>
<p:tagLst xmlns:p="http://schemas.openxmlformats.org/presentationml/2006/main">
  <p:tag name="KSO_WM_DIAGRAM_VIRTUALLY_FRAME" val="{&quot;height&quot;:679.4,&quot;left&quot;:72,&quot;top&quot;:301.5,&quot;width&quot;:1842.2}"/>
</p:tagLst>
</file>

<file path=ppt/tags/tag36.xml><?xml version="1.0" encoding="utf-8"?>
<p:tagLst xmlns:p="http://schemas.openxmlformats.org/presentationml/2006/main">
  <p:tag name="KSO_WM_DIAGRAM_VIRTUALLY_FRAME" val="{&quot;height&quot;:679.4,&quot;left&quot;:72,&quot;top&quot;:301.5,&quot;width&quot;:1842.2}"/>
</p:tagLst>
</file>

<file path=ppt/tags/tag37.xml><?xml version="1.0" encoding="utf-8"?>
<p:tagLst xmlns:p="http://schemas.openxmlformats.org/presentationml/2006/main">
  <p:tag name="KSO_WM_DIAGRAM_VIRTUALLY_FRAME" val="{&quot;height&quot;:679.4,&quot;left&quot;:72,&quot;top&quot;:301.5,&quot;width&quot;:1842.2}"/>
</p:tagLst>
</file>

<file path=ppt/tags/tag38.xml><?xml version="1.0" encoding="utf-8"?>
<p:tagLst xmlns:p="http://schemas.openxmlformats.org/presentationml/2006/main">
  <p:tag name="KSO_WM_DIAGRAM_VIRTUALLY_FRAME" val="{&quot;height&quot;:679.4,&quot;left&quot;:72,&quot;top&quot;:301.5,&quot;width&quot;:1842.2}"/>
</p:tagLst>
</file>

<file path=ppt/tags/tag39.xml><?xml version="1.0" encoding="utf-8"?>
<p:tagLst xmlns:p="http://schemas.openxmlformats.org/presentationml/2006/main">
  <p:tag name="KSO_WM_DIAGRAM_VIRTUALLY_FRAME" val="{&quot;height&quot;:679.4,&quot;left&quot;:72,&quot;top&quot;:301.5,&quot;width&quot;:1842.2}"/>
</p:tagLst>
</file>

<file path=ppt/tags/tag4.xml><?xml version="1.0" encoding="utf-8"?>
<p:tagLst xmlns:p="http://schemas.openxmlformats.org/presentationml/2006/main">
  <p:tag name="MH" val="20160203101803"/>
  <p:tag name="MH_LIBRARY" val="GRAPHIC"/>
  <p:tag name="MH_TYPE" val="Title"/>
  <p:tag name="MH_ORDER" val="1"/>
</p:tagLst>
</file>

<file path=ppt/tags/tag40.xml><?xml version="1.0" encoding="utf-8"?>
<p:tagLst xmlns:p="http://schemas.openxmlformats.org/presentationml/2006/main">
  <p:tag name="KSO_WM_DIAGRAM_VIRTUALLY_FRAME" val="{&quot;height&quot;:679.4,&quot;left&quot;:72,&quot;top&quot;:301.5,&quot;width&quot;:1842.2}"/>
</p:tagLst>
</file>

<file path=ppt/tags/tag41.xml><?xml version="1.0" encoding="utf-8"?>
<p:tagLst xmlns:p="http://schemas.openxmlformats.org/presentationml/2006/main">
  <p:tag name="KSO_WM_DIAGRAM_VIRTUALLY_FRAME" val="{&quot;height&quot;:679.4,&quot;left&quot;:72,&quot;top&quot;:301.5,&quot;width&quot;:1842.2}"/>
</p:tagLst>
</file>

<file path=ppt/tags/tag42.xml><?xml version="1.0" encoding="utf-8"?>
<p:tagLst xmlns:p="http://schemas.openxmlformats.org/presentationml/2006/main">
  <p:tag name="KSO_WM_DIAGRAM_VIRTUALLY_FRAME" val="{&quot;height&quot;:679.4,&quot;left&quot;:72,&quot;top&quot;:301.5,&quot;width&quot;:1842.2}"/>
</p:tagLst>
</file>

<file path=ppt/tags/tag43.xml><?xml version="1.0" encoding="utf-8"?>
<p:tagLst xmlns:p="http://schemas.openxmlformats.org/presentationml/2006/main">
  <p:tag name="KSO_WM_DIAGRAM_VIRTUALLY_FRAME" val="{&quot;height&quot;:679.4,&quot;left&quot;:72,&quot;top&quot;:301.5,&quot;width&quot;:1842.2}"/>
</p:tagLst>
</file>

<file path=ppt/tags/tag44.xml><?xml version="1.0" encoding="utf-8"?>
<p:tagLst xmlns:p="http://schemas.openxmlformats.org/presentationml/2006/main">
  <p:tag name="KSO_WM_DIAGRAM_VIRTUALLY_FRAME" val="{&quot;height&quot;:679.4,&quot;left&quot;:72,&quot;top&quot;:301.5,&quot;width&quot;:1842.2}"/>
</p:tagLst>
</file>

<file path=ppt/tags/tag45.xml><?xml version="1.0" encoding="utf-8"?>
<p:tagLst xmlns:p="http://schemas.openxmlformats.org/presentationml/2006/main">
  <p:tag name="KSO_WM_DIAGRAM_VIRTUALLY_FRAME" val="{&quot;height&quot;:679.4,&quot;left&quot;:72,&quot;top&quot;:301.5,&quot;width&quot;:1842.2}"/>
</p:tagLst>
</file>

<file path=ppt/tags/tag46.xml><?xml version="1.0" encoding="utf-8"?>
<p:tagLst xmlns:p="http://schemas.openxmlformats.org/presentationml/2006/main">
  <p:tag name="KSO_WM_DIAGRAM_VIRTUALLY_FRAME" val="{&quot;height&quot;:679.4,&quot;left&quot;:72,&quot;top&quot;:301.5,&quot;width&quot;:1842.2}"/>
</p:tagLst>
</file>

<file path=ppt/tags/tag47.xml><?xml version="1.0" encoding="utf-8"?>
<p:tagLst xmlns:p="http://schemas.openxmlformats.org/presentationml/2006/main">
  <p:tag name="KSO_WM_DIAGRAM_VIRTUALLY_FRAME" val="{&quot;height&quot;:679.4,&quot;left&quot;:72,&quot;top&quot;:301.5,&quot;width&quot;:1842.2}"/>
</p:tagLst>
</file>

<file path=ppt/tags/tag48.xml><?xml version="1.0" encoding="utf-8"?>
<p:tagLst xmlns:p="http://schemas.openxmlformats.org/presentationml/2006/main">
  <p:tag name="KSO_WM_DIAGRAM_VIRTUALLY_FRAME" val="{&quot;height&quot;:679.4,&quot;left&quot;:72,&quot;top&quot;:301.5,&quot;width&quot;:1842.2}"/>
</p:tagLst>
</file>

<file path=ppt/tags/tag49.xml><?xml version="1.0" encoding="utf-8"?>
<p:tagLst xmlns:p="http://schemas.openxmlformats.org/presentationml/2006/main">
  <p:tag name="TABLE_ENDDRAG_ORIGIN_RECT" val="1253*774"/>
  <p:tag name="TABLE_ENDDRAG_RECT" val="101*251*1253*774"/>
</p:tagLst>
</file>

<file path=ppt/tags/tag5.xml><?xml version="1.0" encoding="utf-8"?>
<p:tagLst xmlns:p="http://schemas.openxmlformats.org/presentationml/2006/main">
  <p:tag name="MH" val="20160203101803"/>
  <p:tag name="MH_LIBRARY" val="GRAPHIC"/>
  <p:tag name="MH_TYPE" val="Other"/>
  <p:tag name="MH_ORDER" val="2"/>
</p:tagLst>
</file>

<file path=ppt/tags/tag50.xml><?xml version="1.0" encoding="utf-8"?>
<p:tagLst xmlns:p="http://schemas.openxmlformats.org/presentationml/2006/main">
  <p:tag name="commondata" val="eyJoZGlkIjoiOGI2ZGIzZDViZjA0ZDNlYzAwY2NlOWU1OGFlOGQ4ZDMifQ=="/>
</p:tagLst>
</file>

<file path=ppt/tags/tag6.xml><?xml version="1.0" encoding="utf-8"?>
<p:tagLst xmlns:p="http://schemas.openxmlformats.org/presentationml/2006/main">
  <p:tag name="MH" val="20160203101803"/>
  <p:tag name="MH_LIBRARY" val="GRAPHIC"/>
  <p:tag name="MH_TYPE" val="Title"/>
  <p:tag name="MH_ORDER" val="1"/>
</p:tagLst>
</file>

<file path=ppt/tags/tag7.xml><?xml version="1.0" encoding="utf-8"?>
<p:tagLst xmlns:p="http://schemas.openxmlformats.org/presentationml/2006/main">
  <p:tag name="MH" val="20160203101803"/>
  <p:tag name="MH_LIBRARY" val="GRAPHIC"/>
  <p:tag name="MH_TYPE" val="Other"/>
  <p:tag name="MH_ORDER" val="2"/>
</p:tagLst>
</file>

<file path=ppt/tags/tag8.xml><?xml version="1.0" encoding="utf-8"?>
<p:tagLst xmlns:p="http://schemas.openxmlformats.org/presentationml/2006/main">
  <p:tag name="MH" val="20160203101803"/>
  <p:tag name="MH_LIBRARY" val="GRAPHIC"/>
  <p:tag name="MH_TYPE" val="Title"/>
  <p:tag name="MH_ORDER" val="1"/>
</p:tagLst>
</file>

<file path=ppt/tags/tag9.xml><?xml version="1.0" encoding="utf-8"?>
<p:tagLst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10992</Words>
  <Application>WPS 演示</Application>
  <PresentationFormat>On-screen Show (4:3)</PresentationFormat>
  <Paragraphs>598</Paragraphs>
  <Slides>18</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18</vt:i4>
      </vt:variant>
    </vt:vector>
  </HeadingPairs>
  <TitlesOfParts>
    <vt:vector size="43" baseType="lpstr">
      <vt:lpstr>Arial</vt:lpstr>
      <vt:lpstr>宋体</vt:lpstr>
      <vt:lpstr>Wingdings</vt:lpstr>
      <vt:lpstr>Century Gothic</vt:lpstr>
      <vt:lpstr>Calibri Light</vt:lpstr>
      <vt:lpstr>Century Gothic</vt:lpstr>
      <vt:lpstr>Arial Black</vt:lpstr>
      <vt:lpstr>微软雅黑 Light</vt:lpstr>
      <vt:lpstr>Calibri</vt:lpstr>
      <vt:lpstr>Impact</vt:lpstr>
      <vt:lpstr>思源黑体 CN Light</vt:lpstr>
      <vt:lpstr>Times New Roman</vt:lpstr>
      <vt:lpstr>Calibri</vt:lpstr>
      <vt:lpstr>Cambria</vt:lpstr>
      <vt:lpstr>微软雅黑</vt:lpstr>
      <vt:lpstr>Arial Unicode MS</vt:lpstr>
      <vt:lpstr>等线</vt:lpstr>
      <vt:lpstr>Georgia</vt:lpstr>
      <vt:lpstr>黑体</vt:lpstr>
      <vt:lpstr>Cambria</vt:lpstr>
      <vt:lpstr>Arial</vt:lpstr>
      <vt:lpstr>Times New Roman</vt:lpstr>
      <vt:lpstr>Century751 BT</vt:lpstr>
      <vt:lpstr>Segoe Print</vt:lpstr>
      <vt:lpstr>Office Theme</vt:lpstr>
      <vt:lpstr>PowerPoint 演示文稿</vt:lpstr>
      <vt:lpstr>PowerPoint 演示文稿</vt:lpstr>
      <vt:lpstr>PowerPoint 演示文稿</vt:lpstr>
      <vt:lpstr>PowerPoint 演示文稿</vt:lpstr>
      <vt:lpstr>CORE CULTURE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introduction</dc:title>
  <dc:creator/>
  <cp:lastModifiedBy>卢生</cp:lastModifiedBy>
  <cp:revision>242</cp:revision>
  <dcterms:created xsi:type="dcterms:W3CDTF">2006-08-16T00:00:00Z</dcterms:created>
  <dcterms:modified xsi:type="dcterms:W3CDTF">2025-07-16T03:51:22Z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2052-12.1.0.22175</vt:lpwstr>
  </property>
  <property fmtid="{D5CDD505-2E9C-101B-9397-08002B2CF9AE}" pid="3" name="ICV">
    <vt:lpwstr>F787ABEAC5C34CABBA8B5076E9E7BF98_13</vt:lpwstr>
  </property>
  <property fmtid="{D5CDD505-2E9C-101B-9397-08002B2CF9AE}" pid="4" name="commondata">
    <vt:lpwstr>eyJoZGlkIjoiMGQxYzdmMTdiNDJiN2QwMDY4MzI0NmI2NmUzMjM2YTcifQ==</vt:lpwstr>
  </property>
</Properties>
</file>